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63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16B78D-6057-4163-8248-5A0559091AB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139959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6B78D-6057-4163-8248-5A0559091AB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48691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6B78D-6057-4163-8248-5A0559091AB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15915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16B78D-6057-4163-8248-5A0559091AB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305466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16B78D-6057-4163-8248-5A0559091AB0}" type="datetimeFigureOut">
              <a:rPr lang="en-GB" smtClean="0"/>
              <a:t>05/05/2017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28129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16B78D-6057-4163-8248-5A0559091AB0}"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193405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16B78D-6057-4163-8248-5A0559091AB0}" type="datetimeFigureOut">
              <a:rPr lang="en-GB" smtClean="0"/>
              <a:t>05/05/2017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175993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16B78D-6057-4163-8248-5A0559091AB0}" type="datetimeFigureOut">
              <a:rPr lang="en-GB" smtClean="0"/>
              <a:t>05/05/2017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215125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6B78D-6057-4163-8248-5A0559091AB0}" type="datetimeFigureOut">
              <a:rPr lang="en-GB" smtClean="0"/>
              <a:t>05/05/2017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48330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6B78D-6057-4163-8248-5A0559091AB0}"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25024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16B78D-6057-4163-8248-5A0559091AB0}" type="datetimeFigureOut">
              <a:rPr lang="en-GB" smtClean="0"/>
              <a:t>05/05/2017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2C7F48-A663-4054-A736-56092471BD7C}" type="slidenum">
              <a:rPr lang="en-GB" smtClean="0"/>
              <a:t>‹#›</a:t>
            </a:fld>
            <a:endParaRPr lang="en-GB"/>
          </a:p>
        </p:txBody>
      </p:sp>
    </p:spTree>
    <p:extLst>
      <p:ext uri="{BB962C8B-B14F-4D97-AF65-F5344CB8AC3E}">
        <p14:creationId xmlns:p14="http://schemas.microsoft.com/office/powerpoint/2010/main" val="171415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6B78D-6057-4163-8248-5A0559091AB0}" type="datetimeFigureOut">
              <a:rPr lang="en-GB" smtClean="0"/>
              <a:t>05/05/2017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C7F48-A663-4054-A736-56092471BD7C}" type="slidenum">
              <a:rPr lang="en-GB" smtClean="0"/>
              <a:t>‹#›</a:t>
            </a:fld>
            <a:endParaRPr lang="en-GB"/>
          </a:p>
        </p:txBody>
      </p:sp>
    </p:spTree>
    <p:extLst>
      <p:ext uri="{BB962C8B-B14F-4D97-AF65-F5344CB8AC3E}">
        <p14:creationId xmlns:p14="http://schemas.microsoft.com/office/powerpoint/2010/main" val="262940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823472"/>
          </a:xfrm>
        </p:spPr>
        <p:txBody>
          <a:bodyPr>
            <a:normAutofit/>
          </a:bodyPr>
          <a:lstStyle/>
          <a:p>
            <a:r>
              <a:rPr lang="ar-AE" dirty="0" smtClean="0">
                <a:solidFill>
                  <a:srgbClr val="00B0F0"/>
                </a:solidFill>
              </a:rPr>
              <a:t>إطار تعلّم اللغة العربية كلغة ثانية</a:t>
            </a:r>
            <a:br>
              <a:rPr lang="ar-AE" dirty="0" smtClean="0">
                <a:solidFill>
                  <a:srgbClr val="00B0F0"/>
                </a:solidFill>
              </a:rPr>
            </a:br>
            <a:r>
              <a:rPr lang="ar-AE" dirty="0" smtClean="0">
                <a:solidFill>
                  <a:srgbClr val="00B0F0"/>
                </a:solidFill>
              </a:rPr>
              <a:t>دولة الإمارات العربية المتحدة</a:t>
            </a:r>
            <a:br>
              <a:rPr lang="ar-AE" dirty="0" smtClean="0">
                <a:solidFill>
                  <a:srgbClr val="00B0F0"/>
                </a:solidFill>
              </a:rPr>
            </a:br>
            <a:r>
              <a:rPr lang="ar-AE" dirty="0" smtClean="0">
                <a:solidFill>
                  <a:srgbClr val="00B0F0"/>
                </a:solidFill>
              </a:rPr>
              <a:t> 2017</a:t>
            </a:r>
            <a:endParaRPr lang="en-GB" dirty="0">
              <a:solidFill>
                <a:srgbClr val="00B0F0"/>
              </a:solidFill>
            </a:endParaRPr>
          </a:p>
        </p:txBody>
      </p:sp>
      <p:sp>
        <p:nvSpPr>
          <p:cNvPr id="3" name="Subtitle 2"/>
          <p:cNvSpPr>
            <a:spLocks noGrp="1"/>
          </p:cNvSpPr>
          <p:nvPr>
            <p:ph type="subTitle" idx="1"/>
          </p:nvPr>
        </p:nvSpPr>
        <p:spPr>
          <a:xfrm>
            <a:off x="1524000" y="4214190"/>
            <a:ext cx="9144000" cy="1043609"/>
          </a:xfrm>
        </p:spPr>
        <p:txBody>
          <a:bodyPr/>
          <a:lstStyle/>
          <a:p>
            <a:r>
              <a:rPr lang="ar-AE" dirty="0" smtClean="0">
                <a:solidFill>
                  <a:srgbClr val="00B0F0"/>
                </a:solidFill>
              </a:rPr>
              <a:t>وضع الخطط و التقييم </a:t>
            </a:r>
            <a:endParaRPr lang="en-GB" dirty="0">
              <a:solidFill>
                <a:srgbClr val="00B0F0"/>
              </a:solidFill>
            </a:endParaRPr>
          </a:p>
        </p:txBody>
      </p:sp>
    </p:spTree>
    <p:extLst>
      <p:ext uri="{BB962C8B-B14F-4D97-AF65-F5344CB8AC3E}">
        <p14:creationId xmlns:p14="http://schemas.microsoft.com/office/powerpoint/2010/main" val="605322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solidFill>
                  <a:srgbClr val="00B0F0"/>
                </a:solidFill>
              </a:rPr>
              <a:t>المستوى المتوقع </a:t>
            </a:r>
            <a:endParaRPr lang="en-GB" dirty="0">
              <a:solidFill>
                <a:srgbClr val="00B0F0"/>
              </a:solidFill>
            </a:endParaRPr>
          </a:p>
        </p:txBody>
      </p:sp>
      <p:sp>
        <p:nvSpPr>
          <p:cNvPr id="3" name="Content Placeholder 2"/>
          <p:cNvSpPr>
            <a:spLocks noGrp="1"/>
          </p:cNvSpPr>
          <p:nvPr>
            <p:ph idx="1"/>
          </p:nvPr>
        </p:nvSpPr>
        <p:spPr>
          <a:xfrm>
            <a:off x="838200" y="1391478"/>
            <a:ext cx="10515600" cy="4785485"/>
          </a:xfrm>
        </p:spPr>
        <p:txBody>
          <a:bodyPr>
            <a:normAutofit/>
          </a:bodyPr>
          <a:lstStyle/>
          <a:p>
            <a:pPr marL="0" indent="0" algn="r" rtl="1">
              <a:buNone/>
            </a:pPr>
            <a:endParaRPr lang="ar-AE" sz="2400" b="1" dirty="0" smtClean="0">
              <a:solidFill>
                <a:schemeClr val="bg2">
                  <a:lumMod val="75000"/>
                </a:schemeClr>
              </a:solidFill>
            </a:endParaRPr>
          </a:p>
          <a:p>
            <a:pPr marL="0" indent="0" algn="r" rtl="1">
              <a:buNone/>
            </a:pPr>
            <a:r>
              <a:rPr lang="ar-AE" sz="2400" b="1" dirty="0" smtClean="0">
                <a:solidFill>
                  <a:srgbClr val="00B0F0"/>
                </a:solidFill>
              </a:rPr>
              <a:t>القراءة </a:t>
            </a:r>
            <a:endParaRPr lang="ar-AE" sz="2400" b="1" dirty="0">
              <a:solidFill>
                <a:srgbClr val="00B0F0"/>
              </a:solidFill>
            </a:endParaRPr>
          </a:p>
          <a:p>
            <a:pPr marL="0" indent="0" algn="r" rtl="1">
              <a:buNone/>
            </a:pPr>
            <a:r>
              <a:rPr lang="ar-SA" sz="2400" b="1" dirty="0" smtClean="0">
                <a:solidFill>
                  <a:schemeClr val="bg2">
                    <a:lumMod val="75000"/>
                  </a:schemeClr>
                </a:solidFill>
              </a:rPr>
              <a:t>حالة </a:t>
            </a:r>
            <a:r>
              <a:rPr lang="ar-SA" sz="2400" b="1" dirty="0">
                <a:solidFill>
                  <a:schemeClr val="bg2">
                    <a:lumMod val="75000"/>
                  </a:schemeClr>
                </a:solidFill>
              </a:rPr>
              <a:t>الطقس في </a:t>
            </a:r>
            <a:r>
              <a:rPr lang="ar-AE" sz="2400" b="1" dirty="0" smtClean="0">
                <a:solidFill>
                  <a:schemeClr val="bg2">
                    <a:lumMod val="75000"/>
                  </a:schemeClr>
                </a:solidFill>
              </a:rPr>
              <a:t>الإمارات</a:t>
            </a:r>
            <a:r>
              <a:rPr lang="ar-SA" sz="2400" b="1" dirty="0" smtClean="0">
                <a:solidFill>
                  <a:schemeClr val="bg2">
                    <a:lumMod val="75000"/>
                  </a:schemeClr>
                </a:solidFill>
              </a:rPr>
              <a:t>: </a:t>
            </a:r>
            <a:r>
              <a:rPr lang="ar-SA" sz="2400" b="1" dirty="0">
                <a:solidFill>
                  <a:schemeClr val="bg2">
                    <a:lumMod val="75000"/>
                  </a:schemeClr>
                </a:solidFill>
              </a:rPr>
              <a:t>الجو غائم مع أمطار</a:t>
            </a:r>
            <a:endParaRPr lang="en-GB" sz="2400" dirty="0">
              <a:solidFill>
                <a:schemeClr val="bg2">
                  <a:lumMod val="75000"/>
                </a:schemeClr>
              </a:solidFill>
            </a:endParaRPr>
          </a:p>
          <a:p>
            <a:pPr marL="0" indent="0" algn="r" rtl="1">
              <a:buNone/>
            </a:pPr>
            <a:r>
              <a:rPr lang="ar-SA" sz="2400" dirty="0">
                <a:solidFill>
                  <a:schemeClr val="bg2">
                    <a:lumMod val="75000"/>
                  </a:schemeClr>
                </a:solidFill>
              </a:rPr>
              <a:t>حالة الطقس ليوم السبت في كل مناطق </a:t>
            </a:r>
            <a:r>
              <a:rPr lang="ar-AE" sz="2400" dirty="0" smtClean="0">
                <a:solidFill>
                  <a:schemeClr val="bg2">
                    <a:lumMod val="75000"/>
                  </a:schemeClr>
                </a:solidFill>
              </a:rPr>
              <a:t>الإمارات</a:t>
            </a:r>
            <a:r>
              <a:rPr lang="ar-SA" sz="2400" dirty="0" smtClean="0">
                <a:solidFill>
                  <a:schemeClr val="bg2">
                    <a:lumMod val="75000"/>
                  </a:schemeClr>
                </a:solidFill>
              </a:rPr>
              <a:t>: </a:t>
            </a:r>
            <a:r>
              <a:rPr lang="ar-SA" sz="2400" dirty="0">
                <a:solidFill>
                  <a:schemeClr val="bg2">
                    <a:lumMod val="75000"/>
                  </a:schemeClr>
                </a:solidFill>
              </a:rPr>
              <a:t>يكون الجو مشمساً ويتحول ابتداءً من غرب البلاد إلى غائم مع فرصة لتساقط الأمطار.</a:t>
            </a:r>
            <a:br>
              <a:rPr lang="ar-SA" sz="2400" dirty="0">
                <a:solidFill>
                  <a:schemeClr val="bg2">
                    <a:lumMod val="75000"/>
                  </a:schemeClr>
                </a:solidFill>
              </a:rPr>
            </a:br>
            <a:r>
              <a:rPr lang="ar-SA" sz="2400" dirty="0">
                <a:solidFill>
                  <a:schemeClr val="bg2">
                    <a:lumMod val="75000"/>
                  </a:schemeClr>
                </a:solidFill>
              </a:rPr>
              <a:t>وتكون الحرارة أعلى من معدلاتها العامة </a:t>
            </a:r>
            <a:r>
              <a:rPr lang="ar-SA" sz="2400" dirty="0" smtClean="0">
                <a:solidFill>
                  <a:schemeClr val="bg2">
                    <a:lumMod val="75000"/>
                  </a:schemeClr>
                </a:solidFill>
              </a:rPr>
              <a:t>والرياح</a:t>
            </a:r>
            <a:r>
              <a:rPr lang="ar-AE" sz="2400" dirty="0" smtClean="0">
                <a:solidFill>
                  <a:schemeClr val="bg2">
                    <a:lumMod val="75000"/>
                  </a:schemeClr>
                </a:solidFill>
              </a:rPr>
              <a:t> باردة</a:t>
            </a:r>
            <a:r>
              <a:rPr lang="ar-SA" sz="2400" dirty="0" smtClean="0">
                <a:solidFill>
                  <a:schemeClr val="bg2">
                    <a:lumMod val="75000"/>
                  </a:schemeClr>
                </a:solidFill>
              </a:rPr>
              <a:t> </a:t>
            </a:r>
            <a:r>
              <a:rPr lang="ar-SA" sz="2400" dirty="0">
                <a:solidFill>
                  <a:schemeClr val="bg2">
                    <a:lumMod val="75000"/>
                  </a:schemeClr>
                </a:solidFill>
              </a:rPr>
              <a:t>وخفيفة السرعة (5-10) كيلومتر/ الساعة، ولكنها تتحول تدريجياً إلى جنوبية شرقية تنشط على فترات مسببة الغبار في المنطقة </a:t>
            </a:r>
            <a:r>
              <a:rPr lang="ar-SA" sz="2400" dirty="0" smtClean="0">
                <a:solidFill>
                  <a:schemeClr val="bg2">
                    <a:lumMod val="75000"/>
                  </a:schemeClr>
                </a:solidFill>
              </a:rPr>
              <a:t>الجنوبية. </a:t>
            </a:r>
            <a:endParaRPr lang="ar-AE" sz="2400" dirty="0" smtClean="0">
              <a:solidFill>
                <a:schemeClr val="bg2">
                  <a:lumMod val="75000"/>
                </a:schemeClr>
              </a:solidFill>
            </a:endParaRPr>
          </a:p>
          <a:p>
            <a:pPr marL="0" indent="0" algn="r" rtl="1">
              <a:buNone/>
            </a:pPr>
            <a:r>
              <a:rPr lang="ar-SA" sz="2400" i="1" dirty="0" smtClean="0">
                <a:solidFill>
                  <a:schemeClr val="bg2">
                    <a:lumMod val="75000"/>
                  </a:schemeClr>
                </a:solidFill>
              </a:rPr>
              <a:t>من </a:t>
            </a:r>
            <a:r>
              <a:rPr lang="ar-SA" sz="2400" i="1" dirty="0">
                <a:solidFill>
                  <a:schemeClr val="bg2">
                    <a:lumMod val="75000"/>
                  </a:schemeClr>
                </a:solidFill>
              </a:rPr>
              <a:t>موقع </a:t>
            </a:r>
            <a:r>
              <a:rPr lang="ar-AE" sz="2400" i="1" dirty="0" smtClean="0">
                <a:solidFill>
                  <a:schemeClr val="bg2">
                    <a:lumMod val="75000"/>
                  </a:schemeClr>
                </a:solidFill>
              </a:rPr>
              <a:t>الإمارات اليوم</a:t>
            </a:r>
          </a:p>
          <a:p>
            <a:pPr marL="0" indent="0" algn="r" rtl="1">
              <a:buNone/>
            </a:pPr>
            <a:endParaRPr lang="ar-AE" sz="2400" i="1" dirty="0"/>
          </a:p>
          <a:p>
            <a:pPr marL="0" indent="0" algn="r" rtl="1">
              <a:buNone/>
            </a:pPr>
            <a:endParaRPr lang="en-GB" sz="2400" i="1" dirty="0"/>
          </a:p>
        </p:txBody>
      </p:sp>
    </p:spTree>
    <p:extLst>
      <p:ext uri="{BB962C8B-B14F-4D97-AF65-F5344CB8AC3E}">
        <p14:creationId xmlns:p14="http://schemas.microsoft.com/office/powerpoint/2010/main" val="38031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073"/>
          </a:xfrm>
        </p:spPr>
        <p:txBody>
          <a:bodyPr/>
          <a:lstStyle/>
          <a:p>
            <a:pPr algn="r"/>
            <a:r>
              <a:rPr lang="ar-AE" dirty="0" smtClean="0">
                <a:solidFill>
                  <a:srgbClr val="00B0F0"/>
                </a:solidFill>
              </a:rPr>
              <a:t>الكتابة</a:t>
            </a:r>
            <a:r>
              <a:rPr lang="ar-AE" dirty="0" smtClean="0"/>
              <a:t> </a:t>
            </a:r>
            <a:endParaRPr lang="en-GB" dirty="0"/>
          </a:p>
        </p:txBody>
      </p:sp>
      <p:sp>
        <p:nvSpPr>
          <p:cNvPr id="3" name="Content Placeholder 2"/>
          <p:cNvSpPr>
            <a:spLocks noGrp="1"/>
          </p:cNvSpPr>
          <p:nvPr>
            <p:ph idx="1"/>
          </p:nvPr>
        </p:nvSpPr>
        <p:spPr>
          <a:xfrm>
            <a:off x="838200" y="1294544"/>
            <a:ext cx="10515600" cy="5363110"/>
          </a:xfrm>
        </p:spPr>
        <p:txBody>
          <a:bodyPr/>
          <a:lstStyle/>
          <a:p>
            <a:pPr marL="0" indent="0" algn="r" rtl="1">
              <a:buNone/>
            </a:pPr>
            <a:r>
              <a:rPr lang="ar-SA" dirty="0">
                <a:solidFill>
                  <a:schemeClr val="bg2">
                    <a:lumMod val="75000"/>
                  </a:schemeClr>
                </a:solidFill>
              </a:rPr>
              <a:t>مرحبا يا نادية. ما خبرك؟ أنا أسكن في مدينة "سان برنادينو" في ولاية "كاليفورنيا". "سان بارنادينو مدينة صغيرة ولكن عندها </a:t>
            </a:r>
            <a:r>
              <a:rPr lang="ar-SA" dirty="0">
                <a:solidFill>
                  <a:srgbClr val="00B0F0"/>
                </a:solidFill>
              </a:rPr>
              <a:t>ثلاث "مول" </a:t>
            </a:r>
            <a:r>
              <a:rPr lang="ar-SA" dirty="0">
                <a:solidFill>
                  <a:schemeClr val="bg2">
                    <a:lumMod val="75000"/>
                  </a:schemeClr>
                </a:solidFill>
              </a:rPr>
              <a:t>ومطار والناس </a:t>
            </a:r>
            <a:r>
              <a:rPr lang="ar-SA" dirty="0">
                <a:solidFill>
                  <a:srgbClr val="00B0F0"/>
                </a:solidFill>
              </a:rPr>
              <a:t>كثيرا.</a:t>
            </a:r>
            <a:r>
              <a:rPr lang="ar-SA" dirty="0">
                <a:solidFill>
                  <a:schemeClr val="bg2">
                    <a:lumMod val="75000"/>
                  </a:schemeClr>
                </a:solidFill>
              </a:rPr>
              <a:t> أعيش مع صديقتي واسمها "جيسيكا" ونسكن في شقة </a:t>
            </a:r>
            <a:r>
              <a:rPr lang="ar-SA" dirty="0">
                <a:solidFill>
                  <a:srgbClr val="00B0F0"/>
                </a:solidFill>
              </a:rPr>
              <a:t>بجنب جامية ولية </a:t>
            </a:r>
            <a:r>
              <a:rPr lang="ar-SA" dirty="0">
                <a:solidFill>
                  <a:schemeClr val="bg2">
                    <a:lumMod val="75000"/>
                  </a:schemeClr>
                </a:solidFill>
              </a:rPr>
              <a:t>"كاليفورنا". عندنا غرفتين وحمامين وغرفة </a:t>
            </a:r>
            <a:r>
              <a:rPr lang="ar-SA" dirty="0">
                <a:solidFill>
                  <a:srgbClr val="00B0F0"/>
                </a:solidFill>
              </a:rPr>
              <a:t>عيش</a:t>
            </a:r>
            <a:r>
              <a:rPr lang="ar-SA" dirty="0">
                <a:solidFill>
                  <a:schemeClr val="bg2">
                    <a:lumMod val="75000"/>
                  </a:schemeClr>
                </a:solidFill>
              </a:rPr>
              <a:t> ومطبخ. نسكن في </a:t>
            </a:r>
            <a:r>
              <a:rPr lang="ar-SA" dirty="0">
                <a:solidFill>
                  <a:srgbClr val="00B0F0"/>
                </a:solidFill>
              </a:rPr>
              <a:t>مطبق عربة</a:t>
            </a:r>
            <a:r>
              <a:rPr lang="ar-SA" dirty="0">
                <a:solidFill>
                  <a:schemeClr val="bg2">
                    <a:lumMod val="75000"/>
                  </a:schemeClr>
                </a:solidFill>
              </a:rPr>
              <a:t>.</a:t>
            </a:r>
            <a:endParaRPr lang="en-GB" dirty="0">
              <a:solidFill>
                <a:schemeClr val="bg2">
                  <a:lumMod val="75000"/>
                </a:schemeClr>
              </a:solidFill>
            </a:endParaRPr>
          </a:p>
          <a:p>
            <a:pPr marL="0" indent="0" algn="r" rtl="1">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393681451"/>
              </p:ext>
            </p:extLst>
          </p:nvPr>
        </p:nvGraphicFramePr>
        <p:xfrm>
          <a:off x="1317231" y="2971800"/>
          <a:ext cx="9814595" cy="3886200"/>
        </p:xfrm>
        <a:graphic>
          <a:graphicData uri="http://schemas.openxmlformats.org/drawingml/2006/table">
            <a:tbl>
              <a:tblPr firstRow="1" firstCol="1" bandRow="1"/>
              <a:tblGrid>
                <a:gridCol w="9814595">
                  <a:extLst>
                    <a:ext uri="{9D8B030D-6E8A-4147-A177-3AD203B41FA5}">
                      <a16:colId xmlns:a16="http://schemas.microsoft.com/office/drawing/2014/main" val="1230828573"/>
                    </a:ext>
                  </a:extLst>
                </a:gridCol>
              </a:tblGrid>
              <a:tr h="3886200">
                <a:tc>
                  <a:txBody>
                    <a:bodyPr/>
                    <a:lstStyle/>
                    <a:p>
                      <a:pPr>
                        <a:lnSpc>
                          <a:spcPts val="1350"/>
                        </a:lnSpc>
                      </a:pPr>
                      <a:r>
                        <a:rPr lang="en-GB" sz="1800" b="1" dirty="0">
                          <a:effectLst/>
                          <a:latin typeface="Calibri" panose="020F0502020204030204" pitchFamily="34" charset="0"/>
                          <a:ea typeface="Times New Roman" panose="02020603050405020304" pitchFamily="18" charset="0"/>
                        </a:rPr>
                        <a:t>Topic:</a:t>
                      </a:r>
                      <a:r>
                        <a:rPr lang="en-GB" sz="1800" dirty="0">
                          <a:effectLst/>
                          <a:latin typeface="Calibri" panose="020F0502020204030204" pitchFamily="34" charset="0"/>
                          <a:ea typeface="Times New Roman" panose="02020603050405020304" pitchFamily="18" charset="0"/>
                        </a:rPr>
                        <a:t> Personal experience, simple description of the city and the </a:t>
                      </a:r>
                      <a:r>
                        <a:rPr lang="en-GB" sz="1800" dirty="0" smtClean="0">
                          <a:effectLst/>
                          <a:latin typeface="Calibri" panose="020F0502020204030204" pitchFamily="34" charset="0"/>
                          <a:ea typeface="Times New Roman" panose="02020603050405020304" pitchFamily="18" charset="0"/>
                        </a:rPr>
                        <a:t>house</a:t>
                      </a:r>
                      <a:endParaRPr lang="ar-AE" sz="1800" dirty="0" smtClean="0">
                        <a:effectLst/>
                        <a:latin typeface="Calibri" panose="020F0502020204030204" pitchFamily="34" charset="0"/>
                        <a:ea typeface="Times New Roman" panose="02020603050405020304" pitchFamily="18" charset="0"/>
                      </a:endParaRPr>
                    </a:p>
                    <a:p>
                      <a:pPr>
                        <a:lnSpc>
                          <a:spcPts val="1350"/>
                        </a:lnSpc>
                      </a:pPr>
                      <a:endParaRPr lang="en-GB" sz="1800" dirty="0">
                        <a:effectLst/>
                        <a:latin typeface="Calibri" panose="020F0502020204030204" pitchFamily="34" charset="0"/>
                        <a:ea typeface="Times New Roman" panose="02020603050405020304" pitchFamily="18" charset="0"/>
                      </a:endParaRPr>
                    </a:p>
                    <a:p>
                      <a:pPr>
                        <a:lnSpc>
                          <a:spcPts val="1350"/>
                        </a:lnSpc>
                      </a:pPr>
                      <a:r>
                        <a:rPr lang="en-GB" sz="1800" dirty="0">
                          <a:effectLst/>
                          <a:latin typeface="Calibri" panose="020F0502020204030204" pitchFamily="34" charset="0"/>
                          <a:ea typeface="Times New Roman" panose="02020603050405020304" pitchFamily="18" charset="0"/>
                        </a:rPr>
                        <a:t> </a:t>
                      </a:r>
                      <a:r>
                        <a:rPr lang="ar-AE" sz="1800" dirty="0" smtClean="0">
                          <a:effectLst/>
                          <a:latin typeface="Calibri" panose="020F0502020204030204" pitchFamily="34" charset="0"/>
                          <a:ea typeface="Times New Roman" panose="02020603050405020304" pitchFamily="18" charset="0"/>
                        </a:rPr>
                        <a:t>كتابة</a:t>
                      </a:r>
                      <a:r>
                        <a:rPr lang="ar-AE" sz="1800" baseline="0" dirty="0" smtClean="0">
                          <a:effectLst/>
                          <a:latin typeface="Calibri" panose="020F0502020204030204" pitchFamily="34" charset="0"/>
                          <a:ea typeface="Times New Roman" panose="02020603050405020304" pitchFamily="18" charset="0"/>
                        </a:rPr>
                        <a:t> رسالة لصديق تخبره عن حياتك و معلوماتك الشخصية </a:t>
                      </a:r>
                      <a:endParaRPr lang="en-GB" sz="1800" dirty="0" smtClean="0">
                        <a:effectLst/>
                        <a:latin typeface="Calibri" panose="020F0502020204030204" pitchFamily="34" charset="0"/>
                        <a:ea typeface="Times New Roman" panose="02020603050405020304" pitchFamily="18" charset="0"/>
                      </a:endParaRPr>
                    </a:p>
                    <a:p>
                      <a:pPr>
                        <a:lnSpc>
                          <a:spcPts val="1350"/>
                        </a:lnSpc>
                      </a:pPr>
                      <a:endParaRPr lang="en-GB" sz="1800" dirty="0" smtClean="0">
                        <a:effectLst/>
                        <a:latin typeface="Calibri" panose="020F0502020204030204" pitchFamily="34" charset="0"/>
                        <a:ea typeface="Times New Roman" panose="02020603050405020304" pitchFamily="18" charset="0"/>
                      </a:endParaRPr>
                    </a:p>
                    <a:p>
                      <a:pPr>
                        <a:lnSpc>
                          <a:spcPts val="1350"/>
                        </a:lnSpc>
                      </a:pPr>
                      <a:endParaRPr lang="en-GB" sz="1800" dirty="0">
                        <a:effectLst/>
                        <a:latin typeface="Calibri" panose="020F0502020204030204" pitchFamily="34" charset="0"/>
                        <a:ea typeface="Times New Roman" panose="02020603050405020304" pitchFamily="18" charset="0"/>
                      </a:endParaRPr>
                    </a:p>
                    <a:p>
                      <a:pPr marL="342900" lvl="0" indent="-342900">
                        <a:lnSpc>
                          <a:spcPts val="1350"/>
                        </a:lnSpc>
                        <a:spcAft>
                          <a:spcPts val="750"/>
                        </a:spcAft>
                        <a:buSzPts val="1000"/>
                        <a:buFont typeface="Symbol" panose="05050102010706020507" pitchFamily="18" charset="2"/>
                        <a:buChar char=""/>
                        <a:tabLst>
                          <a:tab pos="457200" algn="l"/>
                        </a:tabLst>
                      </a:pPr>
                      <a:r>
                        <a:rPr lang="en-GB" sz="2000" dirty="0" smtClean="0">
                          <a:effectLst/>
                          <a:latin typeface="Calibri" panose="020F0502020204030204" pitchFamily="34" charset="0"/>
                          <a:ea typeface="Calibri" panose="020F0502020204030204" pitchFamily="34" charset="0"/>
                          <a:cs typeface="Arial" panose="020B0604020202020204" pitchFamily="34" charset="0"/>
                        </a:rPr>
                        <a:t>Basic </a:t>
                      </a:r>
                      <a:r>
                        <a:rPr lang="en-GB" sz="2000" dirty="0">
                          <a:effectLst/>
                          <a:latin typeface="Calibri" panose="020F0502020204030204" pitchFamily="34" charset="0"/>
                          <a:ea typeface="Calibri" panose="020F0502020204030204" pitchFamily="34" charset="0"/>
                          <a:cs typeface="Arial" panose="020B0604020202020204" pitchFamily="34" charset="0"/>
                        </a:rPr>
                        <a:t>verb forms are displayed. Examples: </a:t>
                      </a:r>
                      <a:r>
                        <a:rPr lang="ar-SA" sz="2000" dirty="0">
                          <a:effectLst/>
                          <a:latin typeface="Calibri" panose="020F0502020204030204" pitchFamily="34" charset="0"/>
                          <a:ea typeface="Calibri" panose="020F0502020204030204" pitchFamily="34" charset="0"/>
                          <a:cs typeface="Arial" panose="020B0604020202020204" pitchFamily="34" charset="0"/>
                        </a:rPr>
                        <a:t>أسكن – أعيش – نسكن</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350"/>
                        </a:lnSpc>
                        <a:spcAft>
                          <a:spcPts val="750"/>
                        </a:spcAft>
                        <a:buSzPts val="1000"/>
                        <a:buFont typeface="Symbol" panose="05050102010706020507" pitchFamily="18" charset="2"/>
                        <a:buChar char=""/>
                        <a:tabLst>
                          <a:tab pos="45720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Everyday vocabulary is displayed: </a:t>
                      </a:r>
                      <a:r>
                        <a:rPr lang="ar-SA" sz="2000" dirty="0">
                          <a:effectLst/>
                          <a:latin typeface="Calibri" panose="020F0502020204030204" pitchFamily="34" charset="0"/>
                          <a:ea typeface="Calibri" panose="020F0502020204030204" pitchFamily="34" charset="0"/>
                          <a:cs typeface="Arial" panose="020B0604020202020204" pitchFamily="34" charset="0"/>
                        </a:rPr>
                        <a:t>مرحبا – مدينة صغيرة – مطار – شقة – غرفة</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350"/>
                        </a:lnSpc>
                        <a:spcAft>
                          <a:spcPts val="750"/>
                        </a:spcAft>
                        <a:buSzPts val="1000"/>
                        <a:buFont typeface="Symbol" panose="05050102010706020507" pitchFamily="18" charset="2"/>
                        <a:buChar char=""/>
                        <a:tabLst>
                          <a:tab pos="45720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Few spelling mistakes are displayed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ts val="1350"/>
                        </a:lnSpc>
                      </a:pPr>
                      <a:r>
                        <a:rPr lang="en-GB" sz="1800" b="1" dirty="0">
                          <a:effectLst/>
                          <a:latin typeface="Calibri" panose="020F0502020204030204" pitchFamily="34" charset="0"/>
                          <a:ea typeface="Times New Roman" panose="02020603050405020304" pitchFamily="18" charset="0"/>
                        </a:rPr>
                        <a:t>Structural complexity:</a:t>
                      </a:r>
                      <a:r>
                        <a:rPr lang="en-GB" sz="1800" dirty="0">
                          <a:effectLst/>
                          <a:latin typeface="Calibri" panose="020F0502020204030204" pitchFamily="34" charset="0"/>
                          <a:ea typeface="Times New Roman" panose="02020603050405020304" pitchFamily="18" charset="0"/>
                        </a:rPr>
                        <a:t> </a:t>
                      </a:r>
                      <a:r>
                        <a:rPr lang="en-GB" sz="1800" dirty="0" smtClean="0">
                          <a:effectLst/>
                          <a:latin typeface="Calibri" panose="020F0502020204030204" pitchFamily="34" charset="0"/>
                          <a:ea typeface="Times New Roman" panose="02020603050405020304" pitchFamily="18" charset="0"/>
                        </a:rPr>
                        <a:t>. </a:t>
                      </a:r>
                      <a:r>
                        <a:rPr lang="ar-AE" sz="1800" dirty="0" smtClean="0">
                          <a:effectLst/>
                          <a:latin typeface="Calibri" panose="020F0502020204030204" pitchFamily="34" charset="0"/>
                          <a:ea typeface="Times New Roman" panose="02020603050405020304" pitchFamily="18" charset="0"/>
                        </a:rPr>
                        <a:t>يوجد دليل على التحكم بالبناء</a:t>
                      </a:r>
                      <a:r>
                        <a:rPr lang="ar-AE" sz="1800" baseline="0" dirty="0" smtClean="0">
                          <a:effectLst/>
                          <a:latin typeface="Calibri" panose="020F0502020204030204" pitchFamily="34" charset="0"/>
                          <a:ea typeface="Times New Roman" panose="02020603050405020304" pitchFamily="18" charset="0"/>
                        </a:rPr>
                        <a:t> و القواعد للجمل البسيطة القصيرة </a:t>
                      </a:r>
                      <a:endParaRPr lang="en-GB" sz="1800" dirty="0">
                        <a:effectLst/>
                        <a:latin typeface="Calibri" panose="020F0502020204030204" pitchFamily="34" charset="0"/>
                        <a:ea typeface="Times New Roman" panose="02020603050405020304" pitchFamily="18" charset="0"/>
                      </a:endParaRPr>
                    </a:p>
                    <a:p>
                      <a:pPr>
                        <a:lnSpc>
                          <a:spcPts val="1350"/>
                        </a:lnSpc>
                      </a:pPr>
                      <a:endParaRPr lang="en-GB" sz="1800" dirty="0">
                        <a:effectLst/>
                        <a:latin typeface="Calibri" panose="020F0502020204030204" pitchFamily="34" charset="0"/>
                        <a:ea typeface="Times New Roman" panose="02020603050405020304" pitchFamily="18" charset="0"/>
                      </a:endParaRPr>
                    </a:p>
                    <a:p>
                      <a:pPr marL="342900" lvl="0" indent="-342900">
                        <a:lnSpc>
                          <a:spcPts val="1350"/>
                        </a:lnSpc>
                        <a:spcAft>
                          <a:spcPts val="750"/>
                        </a:spcAft>
                        <a:buSzPts val="1000"/>
                        <a:buFont typeface="Symbol" panose="05050102010706020507" pitchFamily="18" charset="2"/>
                        <a:buChar char=""/>
                        <a:tabLst>
                          <a:tab pos="457200" algn="l"/>
                        </a:tabLst>
                      </a:pPr>
                      <a:r>
                        <a:rPr lang="ar-AE" sz="2000" dirty="0" smtClean="0">
                          <a:effectLst/>
                          <a:latin typeface="Calibri" panose="020F0502020204030204" pitchFamily="34" charset="0"/>
                          <a:ea typeface="Calibri" panose="020F0502020204030204" pitchFamily="34" charset="0"/>
                          <a:cs typeface="Arial" panose="020B0604020202020204" pitchFamily="34" charset="0"/>
                        </a:rPr>
                        <a:t>جمل</a:t>
                      </a:r>
                      <a:r>
                        <a:rPr lang="ar-AE" sz="2000" baseline="0" dirty="0" smtClean="0">
                          <a:effectLst/>
                          <a:latin typeface="Calibri" panose="020F0502020204030204" pitchFamily="34" charset="0"/>
                          <a:ea typeface="Calibri" panose="020F0502020204030204" pitchFamily="34" charset="0"/>
                          <a:cs typeface="Arial" panose="020B0604020202020204" pitchFamily="34" charset="0"/>
                        </a:rPr>
                        <a:t> بسيطة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350"/>
                        </a:lnSpc>
                        <a:spcAft>
                          <a:spcPts val="750"/>
                        </a:spcAft>
                        <a:buSzPts val="1000"/>
                        <a:buFont typeface="Symbol" panose="05050102010706020507" pitchFamily="18" charset="2"/>
                        <a:buChar char=""/>
                        <a:tabLst>
                          <a:tab pos="457200" algn="l"/>
                        </a:tabLst>
                      </a:pPr>
                      <a:r>
                        <a:rPr lang="ar-AE" sz="2000" dirty="0" smtClean="0">
                          <a:effectLst/>
                          <a:latin typeface="Calibri" panose="020F0502020204030204" pitchFamily="34" charset="0"/>
                          <a:ea typeface="Calibri" panose="020F0502020204030204" pitchFamily="34" charset="0"/>
                          <a:cs typeface="Arial" panose="020B0604020202020204" pitchFamily="34" charset="0"/>
                        </a:rPr>
                        <a:t>مجموعة</a:t>
                      </a:r>
                      <a:r>
                        <a:rPr lang="ar-AE" sz="2000" baseline="0" dirty="0" smtClean="0">
                          <a:effectLst/>
                          <a:latin typeface="Calibri" panose="020F0502020204030204" pitchFamily="34" charset="0"/>
                          <a:ea typeface="Calibri" panose="020F0502020204030204" pitchFamily="34" charset="0"/>
                          <a:cs typeface="Arial" panose="020B0604020202020204" pitchFamily="34" charset="0"/>
                        </a:rPr>
                        <a:t> جمل بسيطة جمعت لتكون الموضوع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ts val="1350"/>
                        </a:lnSpc>
                      </a:pPr>
                      <a:r>
                        <a:rPr lang="en-GB" sz="1800" b="1" dirty="0">
                          <a:effectLst/>
                          <a:latin typeface="Calibri" panose="020F0502020204030204" pitchFamily="34" charset="0"/>
                          <a:ea typeface="Times New Roman" panose="02020603050405020304" pitchFamily="18" charset="0"/>
                        </a:rPr>
                        <a:t>Timeframe:</a:t>
                      </a:r>
                      <a:r>
                        <a:rPr lang="en-GB" sz="1800" dirty="0">
                          <a:effectLst/>
                          <a:latin typeface="Calibri" panose="020F0502020204030204" pitchFamily="34" charset="0"/>
                          <a:ea typeface="Times New Roman" panose="02020603050405020304" pitchFamily="18" charset="0"/>
                        </a:rPr>
                        <a:t> </a:t>
                      </a:r>
                      <a:r>
                        <a:rPr lang="ar-AE" sz="1800" dirty="0" smtClean="0">
                          <a:effectLst/>
                          <a:latin typeface="Calibri" panose="020F0502020204030204" pitchFamily="34" charset="0"/>
                          <a:ea typeface="Times New Roman" panose="02020603050405020304" pitchFamily="18" charset="0"/>
                        </a:rPr>
                        <a:t>معظم</a:t>
                      </a:r>
                      <a:r>
                        <a:rPr lang="ar-AE" sz="1800" baseline="0" dirty="0" smtClean="0">
                          <a:effectLst/>
                          <a:latin typeface="Calibri" panose="020F0502020204030204" pitchFamily="34" charset="0"/>
                          <a:ea typeface="Times New Roman" panose="02020603050405020304" pitchFamily="18" charset="0"/>
                        </a:rPr>
                        <a:t> الأفعال في زمن المضارع </a:t>
                      </a:r>
                      <a:endParaRPr lang="en-GB" sz="1800" dirty="0">
                        <a:effectLst/>
                        <a:latin typeface="Calibri" panose="020F0502020204030204" pitchFamily="34" charset="0"/>
                        <a:ea typeface="Times New Roman" panose="02020603050405020304" pitchFamily="18" charset="0"/>
                      </a:endParaRPr>
                    </a:p>
                  </a:txBody>
                  <a:tcPr marL="152400" marR="152400" marT="76200" marB="76200" anchor="ctr">
                    <a:lnL>
                      <a:noFill/>
                    </a:lnL>
                    <a:lnR>
                      <a:noFill/>
                    </a:lnR>
                    <a:lnT>
                      <a:noFill/>
                    </a:lnT>
                    <a:lnB>
                      <a:noFill/>
                    </a:lnB>
                    <a:solidFill>
                      <a:srgbClr val="C0C0C0"/>
                    </a:solidFill>
                  </a:tcPr>
                </a:tc>
                <a:extLst>
                  <a:ext uri="{0D108BD9-81ED-4DB2-BD59-A6C34878D82A}">
                    <a16:rowId xmlns:a16="http://schemas.microsoft.com/office/drawing/2014/main" val="789262611"/>
                  </a:ext>
                </a:extLst>
              </a:tr>
            </a:tbl>
          </a:graphicData>
        </a:graphic>
      </p:graphicFrame>
    </p:spTree>
    <p:extLst>
      <p:ext uri="{BB962C8B-B14F-4D97-AF65-F5344CB8AC3E}">
        <p14:creationId xmlns:p14="http://schemas.microsoft.com/office/powerpoint/2010/main" val="42343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6222"/>
            <a:ext cx="11078817" cy="738118"/>
          </a:xfrm>
        </p:spPr>
        <p:txBody>
          <a:bodyPr/>
          <a:lstStyle/>
          <a:p>
            <a:pPr algn="r" rtl="1"/>
            <a:r>
              <a:rPr lang="ar-AE" dirty="0" smtClean="0">
                <a:solidFill>
                  <a:srgbClr val="00B0F0"/>
                </a:solidFill>
              </a:rPr>
              <a:t>بعد دراسة تسع سنوات </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838200" y="924339"/>
            <a:ext cx="10820400" cy="5844209"/>
          </a:xfrm>
          <a:prstGeom prst="rect">
            <a:avLst/>
          </a:prstGeom>
        </p:spPr>
      </p:pic>
    </p:spTree>
    <p:extLst>
      <p:ext uri="{BB962C8B-B14F-4D97-AF65-F5344CB8AC3E}">
        <p14:creationId xmlns:p14="http://schemas.microsoft.com/office/powerpoint/2010/main" val="6984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783" y="168964"/>
            <a:ext cx="11618843" cy="6500193"/>
          </a:xfrm>
          <a:prstGeom prst="rect">
            <a:avLst/>
          </a:prstGeom>
        </p:spPr>
      </p:pic>
    </p:spTree>
    <p:extLst>
      <p:ext uri="{BB962C8B-B14F-4D97-AF65-F5344CB8AC3E}">
        <p14:creationId xmlns:p14="http://schemas.microsoft.com/office/powerpoint/2010/main" val="357467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722" y="218661"/>
            <a:ext cx="11767930" cy="6639339"/>
          </a:xfrm>
          <a:prstGeom prst="rect">
            <a:avLst/>
          </a:prstGeom>
        </p:spPr>
      </p:pic>
    </p:spTree>
    <p:extLst>
      <p:ext uri="{BB962C8B-B14F-4D97-AF65-F5344CB8AC3E}">
        <p14:creationId xmlns:p14="http://schemas.microsoft.com/office/powerpoint/2010/main" val="2473497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7632"/>
          </a:xfrm>
        </p:spPr>
        <p:txBody>
          <a:bodyPr/>
          <a:lstStyle/>
          <a:p>
            <a:pPr algn="r" rtl="1"/>
            <a:r>
              <a:rPr lang="ar-AE" dirty="0" smtClean="0">
                <a:solidFill>
                  <a:srgbClr val="00B0F0"/>
                </a:solidFill>
              </a:rPr>
              <a:t>المستوى المتوقع      الكتابة  </a:t>
            </a:r>
            <a:endParaRPr lang="en-GB" dirty="0">
              <a:solidFill>
                <a:srgbClr val="00B0F0"/>
              </a:solidFill>
            </a:endParaRPr>
          </a:p>
        </p:txBody>
      </p:sp>
      <p:sp>
        <p:nvSpPr>
          <p:cNvPr id="3" name="Content Placeholder 2"/>
          <p:cNvSpPr>
            <a:spLocks noGrp="1"/>
          </p:cNvSpPr>
          <p:nvPr>
            <p:ph idx="1"/>
          </p:nvPr>
        </p:nvSpPr>
        <p:spPr>
          <a:xfrm>
            <a:off x="327991" y="1331842"/>
            <a:ext cx="11628783" cy="5227983"/>
          </a:xfrm>
        </p:spPr>
        <p:txBody>
          <a:bodyPr>
            <a:normAutofit/>
          </a:bodyPr>
          <a:lstStyle/>
          <a:p>
            <a:pPr marL="0" indent="0" algn="r" rtl="1">
              <a:buNone/>
            </a:pPr>
            <a:r>
              <a:rPr lang="ar-SA" i="1" dirty="0">
                <a:solidFill>
                  <a:schemeClr val="bg2">
                    <a:lumMod val="75000"/>
                  </a:schemeClr>
                </a:solidFill>
              </a:rPr>
              <a:t>... الطالب الذي يدرس اللغة </a:t>
            </a:r>
            <a:r>
              <a:rPr lang="ar-SA" i="1" dirty="0" smtClean="0">
                <a:solidFill>
                  <a:schemeClr val="bg2">
                    <a:lumMod val="75000"/>
                  </a:schemeClr>
                </a:solidFill>
              </a:rPr>
              <a:t>العربية</a:t>
            </a:r>
            <a:r>
              <a:rPr lang="ar-AE" i="1" dirty="0" smtClean="0">
                <a:solidFill>
                  <a:schemeClr val="bg2">
                    <a:lumMod val="75000"/>
                  </a:schemeClr>
                </a:solidFill>
              </a:rPr>
              <a:t> معه</a:t>
            </a:r>
            <a:r>
              <a:rPr lang="ar-SA" i="1" dirty="0" smtClean="0">
                <a:solidFill>
                  <a:schemeClr val="bg2">
                    <a:lumMod val="75000"/>
                  </a:schemeClr>
                </a:solidFill>
              </a:rPr>
              <a:t> </a:t>
            </a:r>
            <a:r>
              <a:rPr lang="ar-SA" i="1" dirty="0">
                <a:solidFill>
                  <a:schemeClr val="bg2">
                    <a:lumMod val="75000"/>
                  </a:schemeClr>
                </a:solidFill>
              </a:rPr>
              <a:t>في </a:t>
            </a:r>
            <a:r>
              <a:rPr lang="ar-SA" i="1" dirty="0" smtClean="0">
                <a:solidFill>
                  <a:schemeClr val="bg2">
                    <a:lumMod val="75000"/>
                  </a:schemeClr>
                </a:solidFill>
              </a:rPr>
              <a:t>ال</a:t>
            </a:r>
            <a:r>
              <a:rPr lang="ar-AE" i="1" dirty="0" smtClean="0">
                <a:solidFill>
                  <a:schemeClr val="bg2">
                    <a:lumMod val="75000"/>
                  </a:schemeClr>
                </a:solidFill>
              </a:rPr>
              <a:t>مدرسة</a:t>
            </a:r>
            <a:r>
              <a:rPr lang="ar-SA" i="1" dirty="0" smtClean="0">
                <a:solidFill>
                  <a:schemeClr val="bg2">
                    <a:lumMod val="75000"/>
                  </a:schemeClr>
                </a:solidFill>
              </a:rPr>
              <a:t> </a:t>
            </a:r>
            <a:r>
              <a:rPr lang="ar-SA" i="1" dirty="0">
                <a:solidFill>
                  <a:schemeClr val="bg2">
                    <a:lumMod val="75000"/>
                  </a:schemeClr>
                </a:solidFill>
              </a:rPr>
              <a:t>قال لي إنّه كان يقود إلى صفه الإمتحان في الساعة الثامنة صباحا، وثم ثلاثة كلاب جئت إلى الشارع أمام سيارتك. ومع أنّ الطالِب لم يضرب الكلاب فإنّه كان من اللازم أن يترك الشارع. بعد ذلك السيارة ضربت شجرة بجانب الشارع. وفوق هذا كله فإنّ رأس الطالب ضربَ وكسرَ الشباك. هو بخير الآن، ولكن بعد الكلام مع الشرطي كان من اللازم أن يتكلم مع دكتور في منطقة الجامعة.</a:t>
            </a:r>
            <a:br>
              <a:rPr lang="ar-SA" i="1" dirty="0">
                <a:solidFill>
                  <a:schemeClr val="bg2">
                    <a:lumMod val="75000"/>
                  </a:schemeClr>
                </a:solidFill>
              </a:rPr>
            </a:br>
            <a:r>
              <a:rPr lang="ar-SA" i="1" dirty="0">
                <a:solidFill>
                  <a:schemeClr val="bg2">
                    <a:lumMod val="75000"/>
                  </a:schemeClr>
                </a:solidFill>
              </a:rPr>
              <a:t>يشعر الناس في المدينة بالسعادة لأن الطالب بخير، ولكنهم يريدون حكومة المدينة أن تساعد في المستقبل. بالنسبة لهم، الكلاب يجب أن تبقى في بيوتها أو مع أصحابها. هكذا فحكومة المدينة ستتحدث عن حادث السيارة والكلاب بعد أسبوع.</a:t>
            </a:r>
            <a:br>
              <a:rPr lang="ar-SA" i="1" dirty="0">
                <a:solidFill>
                  <a:schemeClr val="bg2">
                    <a:lumMod val="75000"/>
                  </a:schemeClr>
                </a:solidFill>
              </a:rPr>
            </a:br>
            <a:r>
              <a:rPr lang="ar-SA" i="1" dirty="0">
                <a:solidFill>
                  <a:schemeClr val="bg2">
                    <a:lumMod val="75000"/>
                  </a:schemeClr>
                </a:solidFill>
              </a:rPr>
              <a:t>في </a:t>
            </a:r>
            <a:r>
              <a:rPr lang="ar-SA" i="1" dirty="0" smtClean="0">
                <a:solidFill>
                  <a:schemeClr val="bg2">
                    <a:lumMod val="75000"/>
                  </a:schemeClr>
                </a:solidFill>
              </a:rPr>
              <a:t>بلدي</a:t>
            </a:r>
            <a:r>
              <a:rPr lang="ar-AE" i="1" dirty="0" smtClean="0">
                <a:solidFill>
                  <a:schemeClr val="bg2">
                    <a:lumMod val="75000"/>
                  </a:schemeClr>
                </a:solidFill>
              </a:rPr>
              <a:t> عندما يتزوج الرجل و المرأة</a:t>
            </a:r>
            <a:r>
              <a:rPr lang="ar-SA" i="1" dirty="0" smtClean="0">
                <a:solidFill>
                  <a:schemeClr val="bg2">
                    <a:lumMod val="75000"/>
                  </a:schemeClr>
                </a:solidFill>
              </a:rPr>
              <a:t>. </a:t>
            </a:r>
            <a:r>
              <a:rPr lang="ar-SA" i="1" dirty="0">
                <a:solidFill>
                  <a:schemeClr val="bg2">
                    <a:lumMod val="75000"/>
                  </a:schemeClr>
                </a:solidFill>
              </a:rPr>
              <a:t>يوفر أب العروس فلوس لالتكاليف الازم عادةً. يتم عقد </a:t>
            </a:r>
            <a:r>
              <a:rPr lang="ar-SA" i="1" dirty="0" smtClean="0">
                <a:solidFill>
                  <a:schemeClr val="bg2">
                    <a:lumMod val="75000"/>
                  </a:schemeClr>
                </a:solidFill>
              </a:rPr>
              <a:t>ا</a:t>
            </a:r>
            <a:r>
              <a:rPr lang="ar-AE" i="1" dirty="0" smtClean="0">
                <a:solidFill>
                  <a:schemeClr val="bg2">
                    <a:lumMod val="75000"/>
                  </a:schemeClr>
                </a:solidFill>
              </a:rPr>
              <a:t>لزواج</a:t>
            </a:r>
            <a:r>
              <a:rPr lang="ar-SA" i="1" dirty="0" smtClean="0">
                <a:solidFill>
                  <a:schemeClr val="bg2">
                    <a:lumMod val="75000"/>
                  </a:schemeClr>
                </a:solidFill>
              </a:rPr>
              <a:t> </a:t>
            </a:r>
            <a:r>
              <a:rPr lang="ar-SA" i="1" dirty="0">
                <a:solidFill>
                  <a:schemeClr val="bg2">
                    <a:lumMod val="75000"/>
                  </a:schemeClr>
                </a:solidFill>
              </a:rPr>
              <a:t>قبل العرس. وترسل الأسرتان دعوات الى الاقارب والاصدقاء قبل العرس بايام كثيرةً وبسنة أحياناً. في يوم العرس، يجتمع كل الضيوف في </a:t>
            </a:r>
            <a:r>
              <a:rPr lang="ar-AE" i="1" dirty="0" smtClean="0">
                <a:solidFill>
                  <a:schemeClr val="bg2">
                    <a:lumMod val="75000"/>
                  </a:schemeClr>
                </a:solidFill>
              </a:rPr>
              <a:t>الفندق</a:t>
            </a:r>
            <a:r>
              <a:rPr lang="ar-SA" i="1" dirty="0" smtClean="0">
                <a:solidFill>
                  <a:schemeClr val="bg2">
                    <a:lumMod val="75000"/>
                  </a:schemeClr>
                </a:solidFill>
              </a:rPr>
              <a:t> </a:t>
            </a:r>
            <a:r>
              <a:rPr lang="ar-SA" i="1" dirty="0">
                <a:solidFill>
                  <a:schemeClr val="bg2">
                    <a:lumMod val="75000"/>
                  </a:schemeClr>
                </a:solidFill>
              </a:rPr>
              <a:t>وتمشي العروس إلى العريس ويتكلم رجل </a:t>
            </a:r>
            <a:r>
              <a:rPr lang="ar-SA" i="1" dirty="0" smtClean="0">
                <a:solidFill>
                  <a:schemeClr val="bg2">
                    <a:lumMod val="75000"/>
                  </a:schemeClr>
                </a:solidFill>
              </a:rPr>
              <a:t>الدين</a:t>
            </a:r>
            <a:r>
              <a:rPr lang="ar-AE" i="1" dirty="0" smtClean="0">
                <a:solidFill>
                  <a:schemeClr val="bg2">
                    <a:lumMod val="75000"/>
                  </a:schemeClr>
                </a:solidFill>
              </a:rPr>
              <a:t> و بعد ذلك تعيشان حياة سعيدة مع اطفالها.</a:t>
            </a:r>
            <a:endParaRPr lang="en-GB" i="1" dirty="0">
              <a:solidFill>
                <a:schemeClr val="bg2">
                  <a:lumMod val="75000"/>
                </a:schemeClr>
              </a:solidFill>
            </a:endParaRPr>
          </a:p>
          <a:p>
            <a:pPr marL="0" indent="0" algn="r" rtl="1">
              <a:buNone/>
            </a:pPr>
            <a:endParaRPr lang="en-GB" dirty="0"/>
          </a:p>
        </p:txBody>
      </p:sp>
    </p:spTree>
    <p:extLst>
      <p:ext uri="{BB962C8B-B14F-4D97-AF65-F5344CB8AC3E}">
        <p14:creationId xmlns:p14="http://schemas.microsoft.com/office/powerpoint/2010/main" val="14384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smtClean="0">
                <a:solidFill>
                  <a:srgbClr val="00B0F0"/>
                </a:solidFill>
              </a:rPr>
              <a:t>المثال السابق</a:t>
            </a:r>
            <a:r>
              <a:rPr lang="ar-AE" dirty="0" smtClean="0"/>
              <a:t> </a:t>
            </a:r>
            <a:endParaRPr lang="en-GB" dirty="0"/>
          </a:p>
        </p:txBody>
      </p:sp>
      <p:sp>
        <p:nvSpPr>
          <p:cNvPr id="3" name="Content Placeholder 2"/>
          <p:cNvSpPr>
            <a:spLocks noGrp="1"/>
          </p:cNvSpPr>
          <p:nvPr>
            <p:ph idx="1"/>
          </p:nvPr>
        </p:nvSpPr>
        <p:spPr/>
        <p:txBody>
          <a:bodyPr>
            <a:normAutofit/>
          </a:bodyPr>
          <a:lstStyle/>
          <a:p>
            <a:pPr marL="0" indent="0" algn="r" rtl="1">
              <a:buNone/>
            </a:pPr>
            <a:r>
              <a:rPr lang="ar-AE" sz="3200" dirty="0" smtClean="0">
                <a:solidFill>
                  <a:schemeClr val="bg2">
                    <a:lumMod val="75000"/>
                  </a:schemeClr>
                </a:solidFill>
              </a:rPr>
              <a:t>في المثال السابق أظهر الكاتب قدرة على </a:t>
            </a:r>
            <a:r>
              <a:rPr lang="ar-AE" sz="3200" dirty="0" smtClean="0">
                <a:solidFill>
                  <a:srgbClr val="00B0F0"/>
                </a:solidFill>
              </a:rPr>
              <a:t>سرد مواقف يومية وعائلية </a:t>
            </a:r>
            <a:r>
              <a:rPr lang="ar-AE" sz="3200" dirty="0" smtClean="0">
                <a:solidFill>
                  <a:schemeClr val="bg2">
                    <a:lumMod val="75000"/>
                  </a:schemeClr>
                </a:solidFill>
              </a:rPr>
              <a:t>من خلال </a:t>
            </a:r>
            <a:r>
              <a:rPr lang="ar-AE" sz="3200" dirty="0" smtClean="0">
                <a:solidFill>
                  <a:srgbClr val="00B0F0"/>
                </a:solidFill>
              </a:rPr>
              <a:t>استخدام السرد والوصف </a:t>
            </a:r>
            <a:r>
              <a:rPr lang="ar-AE" sz="3200" dirty="0" smtClean="0">
                <a:solidFill>
                  <a:schemeClr val="bg2">
                    <a:lumMod val="75000"/>
                  </a:schemeClr>
                </a:solidFill>
              </a:rPr>
              <a:t>اللذان تضمنا </a:t>
            </a:r>
            <a:r>
              <a:rPr lang="ar-AE" sz="3200" dirty="0" smtClean="0">
                <a:solidFill>
                  <a:srgbClr val="00B0F0"/>
                </a:solidFill>
              </a:rPr>
              <a:t>تفاصيل عديدة </a:t>
            </a:r>
            <a:r>
              <a:rPr lang="ar-AE" sz="3200" dirty="0" smtClean="0">
                <a:solidFill>
                  <a:schemeClr val="bg2">
                    <a:lumMod val="75000"/>
                  </a:schemeClr>
                </a:solidFill>
              </a:rPr>
              <a:t>و استخدم الكاتب الزمن </a:t>
            </a:r>
            <a:r>
              <a:rPr lang="ar-AE" sz="3200" dirty="0" smtClean="0">
                <a:solidFill>
                  <a:srgbClr val="00B0F0"/>
                </a:solidFill>
              </a:rPr>
              <a:t>الماضي و المضارع و المستقبل</a:t>
            </a:r>
            <a:r>
              <a:rPr lang="ar-AE" sz="3200" dirty="0" smtClean="0">
                <a:solidFill>
                  <a:schemeClr val="bg2">
                    <a:lumMod val="75000"/>
                  </a:schemeClr>
                </a:solidFill>
              </a:rPr>
              <a:t>.</a:t>
            </a:r>
          </a:p>
          <a:p>
            <a:pPr marL="0" indent="0" algn="r" rtl="1">
              <a:buNone/>
            </a:pPr>
            <a:r>
              <a:rPr lang="ar-AE" sz="3200" dirty="0" smtClean="0">
                <a:solidFill>
                  <a:schemeClr val="bg2">
                    <a:lumMod val="75000"/>
                  </a:schemeClr>
                </a:solidFill>
              </a:rPr>
              <a:t>شكل الكتابة ما زال يوضح أنه طالب غير عربي و لكن الكاتب أظهر </a:t>
            </a:r>
            <a:r>
              <a:rPr lang="ar-AE" sz="3200" dirty="0" smtClean="0">
                <a:solidFill>
                  <a:srgbClr val="00B0F0"/>
                </a:solidFill>
              </a:rPr>
              <a:t>تحكم واضح في بناء الموضوع </a:t>
            </a:r>
            <a:r>
              <a:rPr lang="ar-AE" sz="3200" dirty="0" smtClean="0">
                <a:solidFill>
                  <a:schemeClr val="bg2">
                    <a:lumMod val="75000"/>
                  </a:schemeClr>
                </a:solidFill>
              </a:rPr>
              <a:t>حيث أنه في هذا النموذج قد أظهر قدرة على الكتابة عن </a:t>
            </a:r>
            <a:r>
              <a:rPr lang="ar-AE" sz="3200" dirty="0" smtClean="0">
                <a:solidFill>
                  <a:srgbClr val="00B0F0"/>
                </a:solidFill>
              </a:rPr>
              <a:t>موضوعات مألوفة تتعلق بالإهتمامات والأحداث العامة والخاصة </a:t>
            </a:r>
            <a:r>
              <a:rPr lang="ar-AE" sz="3200" dirty="0" smtClean="0">
                <a:solidFill>
                  <a:schemeClr val="bg2">
                    <a:lumMod val="75000"/>
                  </a:schemeClr>
                </a:solidFill>
              </a:rPr>
              <a:t>باستخدام الوصف و السرد.</a:t>
            </a:r>
            <a:endParaRPr lang="en-GB" sz="3200" dirty="0">
              <a:solidFill>
                <a:schemeClr val="bg2">
                  <a:lumMod val="75000"/>
                </a:schemeClr>
              </a:solidFill>
            </a:endParaRPr>
          </a:p>
        </p:txBody>
      </p:sp>
    </p:spTree>
    <p:extLst>
      <p:ext uri="{BB962C8B-B14F-4D97-AF65-F5344CB8AC3E}">
        <p14:creationId xmlns:p14="http://schemas.microsoft.com/office/powerpoint/2010/main" val="7003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165" y="556591"/>
            <a:ext cx="11211339" cy="5620372"/>
          </a:xfrm>
        </p:spPr>
        <p:txBody>
          <a:bodyPr>
            <a:normAutofit fontScale="70000" lnSpcReduction="20000"/>
          </a:bodyPr>
          <a:lstStyle/>
          <a:p>
            <a:pPr marL="0" indent="0" algn="r" rtl="1">
              <a:buNone/>
            </a:pPr>
            <a:r>
              <a:rPr lang="ar-AE" sz="3800" b="1" dirty="0" smtClean="0">
                <a:solidFill>
                  <a:srgbClr val="00B0F0"/>
                </a:solidFill>
              </a:rPr>
              <a:t>القراءة</a:t>
            </a:r>
            <a:r>
              <a:rPr lang="ar-AE" dirty="0" smtClean="0">
                <a:solidFill>
                  <a:srgbClr val="00B0F0"/>
                </a:solidFill>
              </a:rPr>
              <a:t> </a:t>
            </a:r>
          </a:p>
          <a:p>
            <a:pPr marL="0" indent="0" algn="r" rtl="1">
              <a:buNone/>
            </a:pPr>
            <a:r>
              <a:rPr lang="ar-SA" dirty="0" smtClean="0">
                <a:solidFill>
                  <a:schemeClr val="bg2">
                    <a:lumMod val="75000"/>
                  </a:schemeClr>
                </a:solidFill>
              </a:rPr>
              <a:t>الأديب </a:t>
            </a:r>
            <a:r>
              <a:rPr lang="ar-SA" dirty="0">
                <a:solidFill>
                  <a:schemeClr val="bg2">
                    <a:lumMod val="75000"/>
                  </a:schemeClr>
                </a:solidFill>
              </a:rPr>
              <a:t>نجيب </a:t>
            </a:r>
            <a:r>
              <a:rPr lang="ar-SA" dirty="0" smtClean="0">
                <a:solidFill>
                  <a:schemeClr val="bg2">
                    <a:lumMod val="75000"/>
                  </a:schemeClr>
                </a:solidFill>
              </a:rPr>
              <a:t>محفوظ</a:t>
            </a:r>
            <a:endParaRPr lang="ar-AE" dirty="0" smtClean="0">
              <a:solidFill>
                <a:schemeClr val="bg2">
                  <a:lumMod val="75000"/>
                </a:schemeClr>
              </a:solidFill>
            </a:endParaRPr>
          </a:p>
          <a:p>
            <a:pPr marL="0" indent="0" algn="r" rtl="1">
              <a:buNone/>
            </a:pPr>
            <a:r>
              <a:rPr lang="ar-SA" dirty="0">
                <a:solidFill>
                  <a:schemeClr val="bg2">
                    <a:lumMod val="75000"/>
                  </a:schemeClr>
                </a:solidFill>
              </a:rPr>
              <a:t/>
            </a:r>
            <a:br>
              <a:rPr lang="ar-SA" dirty="0">
                <a:solidFill>
                  <a:schemeClr val="bg2">
                    <a:lumMod val="75000"/>
                  </a:schemeClr>
                </a:solidFill>
              </a:rPr>
            </a:br>
            <a:r>
              <a:rPr lang="ar-SA" dirty="0">
                <a:solidFill>
                  <a:schemeClr val="bg2">
                    <a:lumMod val="75000"/>
                  </a:schemeClr>
                </a:solidFill>
              </a:rPr>
              <a:t>ولد في 11 ديسمبر 1911. حصل على ليسانس الآداب قسم الفلسفة عام 1934.</a:t>
            </a:r>
            <a:br>
              <a:rPr lang="ar-SA" dirty="0">
                <a:solidFill>
                  <a:schemeClr val="bg2">
                    <a:lumMod val="75000"/>
                  </a:schemeClr>
                </a:solidFill>
              </a:rPr>
            </a:br>
            <a:r>
              <a:rPr lang="ar-SA" dirty="0">
                <a:solidFill>
                  <a:schemeClr val="bg2">
                    <a:lumMod val="75000"/>
                  </a:schemeClr>
                </a:solidFill>
              </a:rPr>
              <a:t>أمضى طفولته في حي الجمالية حيث ولد، ثم انتقل إلى العباسية والحسين والغورية، وهي أحياء القاهرة القديمة التي أثارت اهتمامه في أعماله الأدبية وفي حياته الخاصة.</a:t>
            </a:r>
            <a:endParaRPr lang="en-GB" dirty="0">
              <a:solidFill>
                <a:schemeClr val="bg2">
                  <a:lumMod val="75000"/>
                </a:schemeClr>
              </a:solidFill>
            </a:endParaRPr>
          </a:p>
          <a:p>
            <a:pPr marL="0" indent="0" algn="r" rtl="1">
              <a:buNone/>
            </a:pPr>
            <a:r>
              <a:rPr lang="ar-SA" dirty="0">
                <a:solidFill>
                  <a:schemeClr val="bg2">
                    <a:lumMod val="75000"/>
                  </a:schemeClr>
                </a:solidFill>
              </a:rPr>
              <a:t>حصل على إجازة في الفلسفة عام 1934. عمل في وظائف عديدة منذ عام 1959حتى عام 1971 حيث عمل مديراً للرقابة على المصنفات الفنية ثم مديراً لمؤسسة دعم السينما ورئيساً لمجلس إدارتها ثم رئيساً لمؤسسة السينما ثم مستشاراً لوزير الثقافة لشؤون </a:t>
            </a:r>
            <a:r>
              <a:rPr lang="ar-SA" dirty="0" smtClean="0">
                <a:solidFill>
                  <a:schemeClr val="bg2">
                    <a:lumMod val="75000"/>
                  </a:schemeClr>
                </a:solidFill>
              </a:rPr>
              <a:t>السينما.</a:t>
            </a:r>
            <a:r>
              <a:rPr lang="ar-AE" dirty="0" smtClean="0">
                <a:solidFill>
                  <a:schemeClr val="bg2">
                    <a:lumMod val="75000"/>
                  </a:schemeClr>
                </a:solidFill>
              </a:rPr>
              <a:t> </a:t>
            </a:r>
            <a:r>
              <a:rPr lang="ar-SA" dirty="0" smtClean="0">
                <a:solidFill>
                  <a:schemeClr val="bg2">
                    <a:lumMod val="75000"/>
                  </a:schemeClr>
                </a:solidFill>
              </a:rPr>
              <a:t>بدأ </a:t>
            </a:r>
            <a:r>
              <a:rPr lang="ar-SA" dirty="0">
                <a:solidFill>
                  <a:schemeClr val="bg2">
                    <a:lumMod val="75000"/>
                  </a:schemeClr>
                </a:solidFill>
              </a:rPr>
              <a:t>كتابة القصة القصيرة عام 1936 . و بدأ يكتب القصص والروايات بصورة شبه دائمة بعد التحاقه بالوظيفة العامة</a:t>
            </a:r>
            <a:r>
              <a:rPr lang="ar-SA" dirty="0" smtClean="0">
                <a:solidFill>
                  <a:schemeClr val="bg2">
                    <a:lumMod val="75000"/>
                  </a:schemeClr>
                </a:solidFill>
              </a:rPr>
              <a:t>.</a:t>
            </a:r>
            <a:endParaRPr lang="ar-AE" dirty="0" smtClean="0">
              <a:solidFill>
                <a:schemeClr val="bg2">
                  <a:lumMod val="75000"/>
                </a:schemeClr>
              </a:solidFill>
            </a:endParaRPr>
          </a:p>
          <a:p>
            <a:pPr marL="0" indent="0" algn="r" rtl="1">
              <a:buNone/>
            </a:pPr>
            <a:r>
              <a:rPr lang="ar-SA" dirty="0">
                <a:solidFill>
                  <a:schemeClr val="bg2">
                    <a:lumMod val="75000"/>
                  </a:schemeClr>
                </a:solidFill>
              </a:rPr>
              <a:t/>
            </a:r>
            <a:br>
              <a:rPr lang="ar-SA" dirty="0">
                <a:solidFill>
                  <a:schemeClr val="bg2">
                    <a:lumMod val="75000"/>
                  </a:schemeClr>
                </a:solidFill>
              </a:rPr>
            </a:br>
            <a:r>
              <a:rPr lang="ar-SA" dirty="0">
                <a:solidFill>
                  <a:schemeClr val="bg2">
                    <a:lumMod val="75000"/>
                  </a:schemeClr>
                </a:solidFill>
              </a:rPr>
              <a:t>عمل في عدد من الوظائف الرسمية، ونشر رواياته الأولى عن التاريخ الفرعوني. ولكن نجاحه الكبير ظهر في ثلاثيته الشهيرة (بين القصرين، وقصر الشوق، والسكرية) التي انتهى من كتابتها عام 1952 ولم يتمكن من نشرها قبل العام 1956. صوّر نجيب محفوظ في أعماله حياة الطبقة المتوسطة في القاهرة، فعبّر عن مشاكلها وأحلامها، كما صوّر حياة الأسرة المصرية في علاقاتها الداخلية وامتداد هذه العلاقات في المجتمع</a:t>
            </a:r>
            <a:r>
              <a:rPr lang="ar-SA" dirty="0" smtClean="0">
                <a:solidFill>
                  <a:schemeClr val="bg2">
                    <a:lumMod val="75000"/>
                  </a:schemeClr>
                </a:solidFill>
              </a:rPr>
              <a:t>.</a:t>
            </a:r>
            <a:endParaRPr lang="ar-AE" dirty="0" smtClean="0">
              <a:solidFill>
                <a:schemeClr val="bg2">
                  <a:lumMod val="75000"/>
                </a:schemeClr>
              </a:solidFill>
            </a:endParaRPr>
          </a:p>
          <a:p>
            <a:pPr marL="0" indent="0" algn="r" rtl="1">
              <a:buNone/>
            </a:pPr>
            <a:r>
              <a:rPr lang="ar-SA" dirty="0">
                <a:solidFill>
                  <a:schemeClr val="bg2">
                    <a:lumMod val="75000"/>
                  </a:schemeClr>
                </a:solidFill>
              </a:rPr>
              <a:t/>
            </a:r>
            <a:br>
              <a:rPr lang="ar-SA" dirty="0">
                <a:solidFill>
                  <a:schemeClr val="bg2">
                    <a:lumMod val="75000"/>
                  </a:schemeClr>
                </a:solidFill>
              </a:rPr>
            </a:br>
            <a:r>
              <a:rPr lang="ar-SA" dirty="0">
                <a:solidFill>
                  <a:schemeClr val="bg2">
                    <a:lumMod val="75000"/>
                  </a:schemeClr>
                </a:solidFill>
              </a:rPr>
              <a:t>بين عامي 1952 و 1959 كتب عدداً من السيناريوهات للسينما. ولم تكن هذه السيناريوهات تتصل بأعماله الروائية التي تحوّل عدد منها إلى السينما والتلفزيون في فترة </a:t>
            </a:r>
            <a:r>
              <a:rPr lang="ar-SA" dirty="0" smtClean="0">
                <a:solidFill>
                  <a:schemeClr val="bg2">
                    <a:lumMod val="75000"/>
                  </a:schemeClr>
                </a:solidFill>
              </a:rPr>
              <a:t>متأخرة.</a:t>
            </a:r>
            <a:r>
              <a:rPr lang="ar-AE" dirty="0">
                <a:solidFill>
                  <a:schemeClr val="bg2">
                    <a:lumMod val="75000"/>
                  </a:schemeClr>
                </a:solidFill>
              </a:rPr>
              <a:t> </a:t>
            </a:r>
            <a:r>
              <a:rPr lang="ar-SA" dirty="0" smtClean="0">
                <a:solidFill>
                  <a:schemeClr val="bg2">
                    <a:lumMod val="75000"/>
                  </a:schemeClr>
                </a:solidFill>
              </a:rPr>
              <a:t>ومن </a:t>
            </a:r>
            <a:r>
              <a:rPr lang="ar-SA" dirty="0">
                <a:solidFill>
                  <a:schemeClr val="bg2">
                    <a:lumMod val="75000"/>
                  </a:schemeClr>
                </a:solidFill>
              </a:rPr>
              <a:t>هذه الأعمال (بداية ونهاية) و(الثلاثية) و(ثرثرة فوق النيل) و(اللص والكلاب) و(الطريق</a:t>
            </a:r>
            <a:r>
              <a:rPr lang="ar-SA" dirty="0" smtClean="0">
                <a:solidFill>
                  <a:schemeClr val="bg2">
                    <a:lumMod val="75000"/>
                  </a:schemeClr>
                </a:solidFill>
              </a:rPr>
              <a:t>).</a:t>
            </a:r>
            <a:endParaRPr lang="ar-AE" dirty="0" smtClean="0">
              <a:solidFill>
                <a:schemeClr val="bg2">
                  <a:lumMod val="75000"/>
                </a:schemeClr>
              </a:solidFill>
            </a:endParaRPr>
          </a:p>
          <a:p>
            <a:pPr marL="0" indent="0" algn="r" rtl="1">
              <a:buNone/>
            </a:pPr>
            <a:r>
              <a:rPr lang="ar-SA" dirty="0">
                <a:solidFill>
                  <a:schemeClr val="bg2">
                    <a:lumMod val="75000"/>
                  </a:schemeClr>
                </a:solidFill>
              </a:rPr>
              <a:t/>
            </a:r>
            <a:br>
              <a:rPr lang="ar-SA" dirty="0">
                <a:solidFill>
                  <a:schemeClr val="bg2">
                    <a:lumMod val="75000"/>
                  </a:schemeClr>
                </a:solidFill>
              </a:rPr>
            </a:br>
            <a:r>
              <a:rPr lang="ar-SA" dirty="0">
                <a:solidFill>
                  <a:schemeClr val="bg2">
                    <a:lumMod val="75000"/>
                  </a:schemeClr>
                </a:solidFill>
              </a:rPr>
              <a:t>صدر له ما يقارب الخمسين رواية ومجموعة القصصية، وترجمت معظم أعماله إلى 33 لغة في العالم . </a:t>
            </a:r>
            <a:endParaRPr lang="ar-AE" dirty="0" smtClean="0">
              <a:solidFill>
                <a:schemeClr val="bg2">
                  <a:lumMod val="75000"/>
                </a:schemeClr>
              </a:solidFill>
            </a:endParaRPr>
          </a:p>
          <a:p>
            <a:pPr marL="0" indent="0" algn="r" rtl="1">
              <a:buNone/>
            </a:pPr>
            <a:r>
              <a:rPr lang="ar-SA" dirty="0" smtClean="0">
                <a:solidFill>
                  <a:schemeClr val="bg2">
                    <a:lumMod val="75000"/>
                  </a:schemeClr>
                </a:solidFill>
              </a:rPr>
              <a:t>المصدر</a:t>
            </a:r>
            <a:r>
              <a:rPr lang="ar-SA" dirty="0">
                <a:solidFill>
                  <a:schemeClr val="bg2">
                    <a:lumMod val="75000"/>
                  </a:schemeClr>
                </a:solidFill>
              </a:rPr>
              <a:t>: موقع نجيب محفوظ</a:t>
            </a:r>
            <a:endParaRPr lang="en-GB" dirty="0">
              <a:solidFill>
                <a:schemeClr val="bg2">
                  <a:lumMod val="75000"/>
                </a:schemeClr>
              </a:solidFill>
            </a:endParaRPr>
          </a:p>
        </p:txBody>
      </p:sp>
    </p:spTree>
    <p:extLst>
      <p:ext uri="{BB962C8B-B14F-4D97-AF65-F5344CB8AC3E}">
        <p14:creationId xmlns:p14="http://schemas.microsoft.com/office/powerpoint/2010/main" val="2503291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smtClean="0">
                <a:solidFill>
                  <a:srgbClr val="00B0F0"/>
                </a:solidFill>
              </a:rPr>
              <a:t>وضع الخطط السنوية والفصلية</a:t>
            </a:r>
            <a:endParaRPr lang="en-GB" dirty="0">
              <a:solidFill>
                <a:srgbClr val="00B0F0"/>
              </a:solidFill>
            </a:endParaRPr>
          </a:p>
        </p:txBody>
      </p:sp>
      <p:sp>
        <p:nvSpPr>
          <p:cNvPr id="4" name="Content Placeholder 3"/>
          <p:cNvSpPr>
            <a:spLocks noGrp="1"/>
          </p:cNvSpPr>
          <p:nvPr>
            <p:ph sz="half" idx="1"/>
          </p:nvPr>
        </p:nvSpPr>
        <p:spPr>
          <a:xfrm>
            <a:off x="5516217" y="1825625"/>
            <a:ext cx="2743200" cy="4351338"/>
          </a:xfrm>
        </p:spPr>
        <p:txBody>
          <a:bodyPr>
            <a:normAutofit fontScale="85000" lnSpcReduction="20000"/>
          </a:bodyPr>
          <a:lstStyle/>
          <a:p>
            <a:pPr marL="0" indent="0" algn="r" rtl="1">
              <a:buNone/>
            </a:pPr>
            <a:r>
              <a:rPr lang="ar-AE" dirty="0" smtClean="0">
                <a:solidFill>
                  <a:srgbClr val="00B0F0"/>
                </a:solidFill>
              </a:rPr>
              <a:t>فروع اللغة العربية </a:t>
            </a:r>
          </a:p>
          <a:p>
            <a:pPr algn="r" rtl="1">
              <a:buFontTx/>
              <a:buChar char="-"/>
            </a:pPr>
            <a:r>
              <a:rPr lang="ar-AE" dirty="0" smtClean="0">
                <a:solidFill>
                  <a:schemeClr val="bg2">
                    <a:lumMod val="75000"/>
                  </a:schemeClr>
                </a:solidFill>
              </a:rPr>
              <a:t>الأصوات </a:t>
            </a:r>
          </a:p>
          <a:p>
            <a:pPr algn="r" rtl="1">
              <a:buFontTx/>
              <a:buChar char="-"/>
            </a:pPr>
            <a:r>
              <a:rPr lang="ar-AE" dirty="0" smtClean="0">
                <a:solidFill>
                  <a:schemeClr val="bg2">
                    <a:lumMod val="75000"/>
                  </a:schemeClr>
                </a:solidFill>
              </a:rPr>
              <a:t>المفردات </a:t>
            </a:r>
          </a:p>
          <a:p>
            <a:pPr algn="r" rtl="1">
              <a:buFontTx/>
              <a:buChar char="-"/>
            </a:pPr>
            <a:r>
              <a:rPr lang="ar-AE" dirty="0" smtClean="0">
                <a:solidFill>
                  <a:schemeClr val="bg2">
                    <a:lumMod val="75000"/>
                  </a:schemeClr>
                </a:solidFill>
              </a:rPr>
              <a:t>التراكيب </a:t>
            </a:r>
          </a:p>
          <a:p>
            <a:pPr algn="r" rtl="1">
              <a:buFontTx/>
              <a:buChar char="-"/>
            </a:pPr>
            <a:r>
              <a:rPr lang="ar-AE" dirty="0" smtClean="0">
                <a:solidFill>
                  <a:schemeClr val="bg2">
                    <a:lumMod val="75000"/>
                  </a:schemeClr>
                </a:solidFill>
              </a:rPr>
              <a:t>القواعد </a:t>
            </a:r>
          </a:p>
          <a:p>
            <a:pPr algn="r" rtl="1">
              <a:buFontTx/>
              <a:buChar char="-"/>
            </a:pPr>
            <a:r>
              <a:rPr lang="ar-AE" dirty="0" smtClean="0">
                <a:solidFill>
                  <a:schemeClr val="bg2">
                    <a:lumMod val="75000"/>
                  </a:schemeClr>
                </a:solidFill>
              </a:rPr>
              <a:t>الإملاء </a:t>
            </a:r>
          </a:p>
          <a:p>
            <a:pPr algn="r" rtl="1">
              <a:buFontTx/>
              <a:buChar char="-"/>
            </a:pPr>
            <a:r>
              <a:rPr lang="ar-AE" dirty="0" smtClean="0">
                <a:solidFill>
                  <a:schemeClr val="bg2">
                    <a:lumMod val="75000"/>
                  </a:schemeClr>
                </a:solidFill>
              </a:rPr>
              <a:t>الخط </a:t>
            </a:r>
          </a:p>
          <a:p>
            <a:pPr algn="r" rtl="1">
              <a:buFontTx/>
              <a:buChar char="-"/>
            </a:pPr>
            <a:r>
              <a:rPr lang="ar-AE" dirty="0" smtClean="0">
                <a:solidFill>
                  <a:schemeClr val="bg2">
                    <a:lumMod val="75000"/>
                  </a:schemeClr>
                </a:solidFill>
              </a:rPr>
              <a:t>الكتابة </a:t>
            </a:r>
          </a:p>
          <a:p>
            <a:pPr algn="r" rtl="1">
              <a:buFontTx/>
              <a:buChar char="-"/>
            </a:pPr>
            <a:r>
              <a:rPr lang="ar-AE" dirty="0" smtClean="0">
                <a:solidFill>
                  <a:schemeClr val="bg2">
                    <a:lumMod val="75000"/>
                  </a:schemeClr>
                </a:solidFill>
              </a:rPr>
              <a:t>القراءة </a:t>
            </a:r>
          </a:p>
          <a:p>
            <a:pPr algn="r" rtl="1">
              <a:buFontTx/>
              <a:buChar char="-"/>
            </a:pPr>
            <a:r>
              <a:rPr lang="ar-AE" dirty="0" smtClean="0">
                <a:solidFill>
                  <a:schemeClr val="bg2">
                    <a:lumMod val="75000"/>
                  </a:schemeClr>
                </a:solidFill>
              </a:rPr>
              <a:t>التحدث </a:t>
            </a:r>
          </a:p>
          <a:p>
            <a:pPr algn="r" rtl="1">
              <a:buFontTx/>
              <a:buChar char="-"/>
            </a:pPr>
            <a:r>
              <a:rPr lang="ar-AE" dirty="0" smtClean="0">
                <a:solidFill>
                  <a:schemeClr val="bg2">
                    <a:lumMod val="75000"/>
                  </a:schemeClr>
                </a:solidFill>
              </a:rPr>
              <a:t>الاستماع </a:t>
            </a:r>
          </a:p>
          <a:p>
            <a:pPr marL="0" indent="0" algn="r" rtl="1">
              <a:buNone/>
            </a:pPr>
            <a:endParaRPr lang="en-GB" dirty="0"/>
          </a:p>
        </p:txBody>
      </p:sp>
      <p:sp>
        <p:nvSpPr>
          <p:cNvPr id="5" name="Content Placeholder 4"/>
          <p:cNvSpPr>
            <a:spLocks noGrp="1"/>
          </p:cNvSpPr>
          <p:nvPr>
            <p:ph sz="half" idx="2"/>
          </p:nvPr>
        </p:nvSpPr>
        <p:spPr>
          <a:xfrm>
            <a:off x="8488016" y="1825625"/>
            <a:ext cx="2865783" cy="4351338"/>
          </a:xfrm>
        </p:spPr>
        <p:txBody>
          <a:bodyPr>
            <a:normAutofit fontScale="85000" lnSpcReduction="20000"/>
          </a:bodyPr>
          <a:lstStyle/>
          <a:p>
            <a:pPr marL="0" indent="0" algn="r" rtl="1">
              <a:buNone/>
            </a:pPr>
            <a:r>
              <a:rPr lang="ar-AE" dirty="0" smtClean="0">
                <a:solidFill>
                  <a:srgbClr val="00B0F0"/>
                </a:solidFill>
              </a:rPr>
              <a:t>مهارات اللغة العربية</a:t>
            </a:r>
          </a:p>
          <a:p>
            <a:pPr algn="r" rtl="1">
              <a:buFontTx/>
              <a:buChar char="-"/>
            </a:pPr>
            <a:r>
              <a:rPr lang="ar-AE" dirty="0" smtClean="0">
                <a:solidFill>
                  <a:schemeClr val="bg2">
                    <a:lumMod val="75000"/>
                  </a:schemeClr>
                </a:solidFill>
              </a:rPr>
              <a:t>الاستماع </a:t>
            </a:r>
          </a:p>
          <a:p>
            <a:pPr algn="r" rtl="1">
              <a:buFontTx/>
              <a:buChar char="-"/>
            </a:pPr>
            <a:r>
              <a:rPr lang="ar-AE" dirty="0" smtClean="0">
                <a:solidFill>
                  <a:schemeClr val="bg2">
                    <a:lumMod val="75000"/>
                  </a:schemeClr>
                </a:solidFill>
              </a:rPr>
              <a:t>التحدث </a:t>
            </a:r>
          </a:p>
          <a:p>
            <a:pPr algn="r" rtl="1">
              <a:buFontTx/>
              <a:buChar char="-"/>
            </a:pPr>
            <a:r>
              <a:rPr lang="ar-AE" dirty="0" smtClean="0">
                <a:solidFill>
                  <a:schemeClr val="bg2">
                    <a:lumMod val="75000"/>
                  </a:schemeClr>
                </a:solidFill>
              </a:rPr>
              <a:t>القراءة </a:t>
            </a:r>
          </a:p>
          <a:p>
            <a:pPr algn="r" rtl="1">
              <a:buFontTx/>
              <a:buChar char="-"/>
            </a:pPr>
            <a:r>
              <a:rPr lang="ar-AE" dirty="0" smtClean="0">
                <a:solidFill>
                  <a:schemeClr val="bg2">
                    <a:lumMod val="75000"/>
                  </a:schemeClr>
                </a:solidFill>
              </a:rPr>
              <a:t>الكتابة </a:t>
            </a:r>
          </a:p>
          <a:p>
            <a:pPr marL="0" indent="0" algn="r">
              <a:buNone/>
            </a:pPr>
            <a:endParaRPr lang="en-GB" dirty="0"/>
          </a:p>
        </p:txBody>
      </p:sp>
      <p:sp>
        <p:nvSpPr>
          <p:cNvPr id="6" name="Content Placeholder 3"/>
          <p:cNvSpPr txBox="1">
            <a:spLocks/>
          </p:cNvSpPr>
          <p:nvPr/>
        </p:nvSpPr>
        <p:spPr>
          <a:xfrm>
            <a:off x="2345635" y="1697452"/>
            <a:ext cx="3170582"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AE" dirty="0" smtClean="0">
                <a:solidFill>
                  <a:srgbClr val="00B0F0"/>
                </a:solidFill>
              </a:rPr>
              <a:t>الخطط السنوية والفصلية </a:t>
            </a:r>
          </a:p>
          <a:p>
            <a:pPr algn="r" rtl="1">
              <a:buFontTx/>
              <a:buChar char="-"/>
            </a:pPr>
            <a:r>
              <a:rPr lang="ar-AE" dirty="0" smtClean="0">
                <a:solidFill>
                  <a:schemeClr val="bg2">
                    <a:lumMod val="75000"/>
                  </a:schemeClr>
                </a:solidFill>
              </a:rPr>
              <a:t>نواتج التعلم و مؤشرات الأداء طبقاً لوثيقة المعايير. </a:t>
            </a:r>
          </a:p>
          <a:p>
            <a:pPr algn="r" rtl="1">
              <a:buFontTx/>
              <a:buChar char="-"/>
            </a:pPr>
            <a:r>
              <a:rPr lang="ar-AE" dirty="0" smtClean="0">
                <a:solidFill>
                  <a:schemeClr val="bg2">
                    <a:lumMod val="75000"/>
                  </a:schemeClr>
                </a:solidFill>
              </a:rPr>
              <a:t>فرص التقويم </a:t>
            </a:r>
          </a:p>
          <a:p>
            <a:pPr algn="r" rtl="1">
              <a:buFontTx/>
              <a:buChar char="-"/>
            </a:pPr>
            <a:r>
              <a:rPr lang="ar-AE" dirty="0" smtClean="0">
                <a:solidFill>
                  <a:schemeClr val="bg2">
                    <a:lumMod val="75000"/>
                  </a:schemeClr>
                </a:solidFill>
              </a:rPr>
              <a:t>الأنشطة المصاحبة لكل درس </a:t>
            </a:r>
          </a:p>
          <a:p>
            <a:pPr algn="r" rtl="1">
              <a:buFontTx/>
              <a:buChar char="-"/>
            </a:pPr>
            <a:r>
              <a:rPr lang="ar-AE" dirty="0" smtClean="0">
                <a:solidFill>
                  <a:schemeClr val="bg2">
                    <a:lumMod val="75000"/>
                  </a:schemeClr>
                </a:solidFill>
              </a:rPr>
              <a:t>فرص ممارسة اللغة العربية  للطلاب</a:t>
            </a:r>
          </a:p>
          <a:p>
            <a:pPr algn="r" rtl="1">
              <a:buFontTx/>
              <a:buChar char="-"/>
            </a:pPr>
            <a:r>
              <a:rPr lang="ar-AE" dirty="0" smtClean="0">
                <a:solidFill>
                  <a:schemeClr val="bg2">
                    <a:lumMod val="75000"/>
                  </a:schemeClr>
                </a:solidFill>
              </a:rPr>
              <a:t> فرص التحدي لكل الطلاب مع كل درس</a:t>
            </a:r>
          </a:p>
          <a:p>
            <a:pPr algn="r" rtl="1">
              <a:buFontTx/>
              <a:buChar char="-"/>
            </a:pPr>
            <a:endParaRPr lang="en-GB" dirty="0"/>
          </a:p>
        </p:txBody>
      </p:sp>
    </p:spTree>
    <p:extLst>
      <p:ext uri="{BB962C8B-B14F-4D97-AF65-F5344CB8AC3E}">
        <p14:creationId xmlns:p14="http://schemas.microsoft.com/office/powerpoint/2010/main" val="26106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Effect transition="in" filter="fade">
                                      <p:cBhvr>
                                        <p:cTn id="59" dur="500"/>
                                        <p:tgtEl>
                                          <p:spTgt spid="4">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fade">
                                      <p:cBhvr>
                                        <p:cTn id="64" dur="500"/>
                                        <p:tgtEl>
                                          <p:spTgt spid="6">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500"/>
                                        <p:tgtEl>
                                          <p:spTgt spid="6">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Effect transition="in" filter="fade">
                                      <p:cBhvr>
                                        <p:cTn id="70" dur="500"/>
                                        <p:tgtEl>
                                          <p:spTgt spid="6">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fade">
                                      <p:cBhvr>
                                        <p:cTn id="73" dur="500"/>
                                        <p:tgtEl>
                                          <p:spTgt spid="6">
                                            <p:txEl>
                                              <p:pRg st="3" end="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Effect transition="in" filter="fade">
                                      <p:cBhvr>
                                        <p:cTn id="76" dur="500"/>
                                        <p:tgtEl>
                                          <p:spTgt spid="6">
                                            <p:txEl>
                                              <p:pRg st="4" end="4"/>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Effect transition="in" filter="fade">
                                      <p:cBhvr>
                                        <p:cTn id="7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ar-AE" dirty="0" smtClean="0">
                <a:solidFill>
                  <a:srgbClr val="00B0F0"/>
                </a:solidFill>
              </a:rPr>
              <a:t>شكراً جزيلاً </a:t>
            </a:r>
            <a:endParaRPr lang="en-GB" dirty="0">
              <a:solidFill>
                <a:srgbClr val="00B0F0"/>
              </a:solidFill>
            </a:endParaRPr>
          </a:p>
        </p:txBody>
      </p:sp>
      <p:sp>
        <p:nvSpPr>
          <p:cNvPr id="8" name="Subtitle 7"/>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15140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solidFill>
                  <a:srgbClr val="00B0F0"/>
                </a:solidFill>
              </a:rPr>
              <a:t>أهداف المحاضرة </a:t>
            </a:r>
            <a:endParaRPr lang="en-GB" dirty="0">
              <a:solidFill>
                <a:srgbClr val="00B0F0"/>
              </a:solidFill>
            </a:endParaRPr>
          </a:p>
        </p:txBody>
      </p:sp>
      <p:sp>
        <p:nvSpPr>
          <p:cNvPr id="3" name="Content Placeholder 2"/>
          <p:cNvSpPr>
            <a:spLocks noGrp="1"/>
          </p:cNvSpPr>
          <p:nvPr>
            <p:ph idx="1"/>
          </p:nvPr>
        </p:nvSpPr>
        <p:spPr/>
        <p:txBody>
          <a:bodyPr/>
          <a:lstStyle/>
          <a:p>
            <a:pPr marL="0" indent="0" algn="r" rtl="1">
              <a:buNone/>
            </a:pPr>
            <a:r>
              <a:rPr lang="ar-AE" dirty="0" smtClean="0">
                <a:solidFill>
                  <a:schemeClr val="bg2">
                    <a:lumMod val="75000"/>
                  </a:schemeClr>
                </a:solidFill>
              </a:rPr>
              <a:t>1- شكل و تقسيم و محتوى الوثيقة الجديدة لمعايير تعلّم اللغة العربية للناطقين بغيرها </a:t>
            </a:r>
          </a:p>
          <a:p>
            <a:pPr marL="0" indent="0" algn="r" rtl="1">
              <a:buNone/>
            </a:pPr>
            <a:r>
              <a:rPr lang="ar-AE" dirty="0" smtClean="0">
                <a:solidFill>
                  <a:schemeClr val="bg2">
                    <a:lumMod val="75000"/>
                  </a:schemeClr>
                </a:solidFill>
              </a:rPr>
              <a:t>2- طريقة وضع الخطط السنوية و الفصلية والتقييم. </a:t>
            </a:r>
          </a:p>
          <a:p>
            <a:pPr marL="0" indent="0" algn="r" rtl="1">
              <a:buNone/>
            </a:pPr>
            <a:endParaRPr lang="en-GB" dirty="0"/>
          </a:p>
        </p:txBody>
      </p:sp>
    </p:spTree>
    <p:extLst>
      <p:ext uri="{BB962C8B-B14F-4D97-AF65-F5344CB8AC3E}">
        <p14:creationId xmlns:p14="http://schemas.microsoft.com/office/powerpoint/2010/main" val="7967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solidFill>
                  <a:srgbClr val="00B0F0"/>
                </a:solidFill>
              </a:rPr>
              <a:t>شكل و تقسيم الوثيقة </a:t>
            </a:r>
            <a:endParaRPr lang="en-GB" dirty="0">
              <a:solidFill>
                <a:srgbClr val="00B0F0"/>
              </a:solidFill>
            </a:endParaRPr>
          </a:p>
        </p:txBody>
      </p:sp>
      <p:sp>
        <p:nvSpPr>
          <p:cNvPr id="3" name="Content Placeholder 2"/>
          <p:cNvSpPr>
            <a:spLocks noGrp="1"/>
          </p:cNvSpPr>
          <p:nvPr>
            <p:ph idx="1"/>
          </p:nvPr>
        </p:nvSpPr>
        <p:spPr/>
        <p:txBody>
          <a:bodyPr/>
          <a:lstStyle/>
          <a:p>
            <a:pPr marL="0" indent="0" algn="r" rtl="1">
              <a:buNone/>
            </a:pPr>
            <a:r>
              <a:rPr lang="ar-AE" b="1" dirty="0" smtClean="0">
                <a:solidFill>
                  <a:srgbClr val="00B0F0"/>
                </a:solidFill>
              </a:rPr>
              <a:t>البناء</a:t>
            </a:r>
            <a:r>
              <a:rPr lang="ar-AE" dirty="0" smtClean="0">
                <a:solidFill>
                  <a:srgbClr val="00B0F0"/>
                </a:solidFill>
              </a:rPr>
              <a:t> </a:t>
            </a:r>
          </a:p>
          <a:p>
            <a:pPr marL="0" indent="0" algn="r" rtl="1">
              <a:buNone/>
            </a:pPr>
            <a:r>
              <a:rPr lang="ar-AE" dirty="0" smtClean="0">
                <a:solidFill>
                  <a:schemeClr val="bg2">
                    <a:lumMod val="75000"/>
                  </a:schemeClr>
                </a:solidFill>
              </a:rPr>
              <a:t>مهارات اللغة العربية الأربعة </a:t>
            </a:r>
          </a:p>
          <a:p>
            <a:pPr marL="0" indent="0" algn="r" rtl="1">
              <a:buNone/>
            </a:pPr>
            <a:r>
              <a:rPr lang="ar-AE" dirty="0" smtClean="0">
                <a:solidFill>
                  <a:schemeClr val="bg2">
                    <a:lumMod val="75000"/>
                  </a:schemeClr>
                </a:solidFill>
              </a:rPr>
              <a:t>نواتج التعلّم العامة </a:t>
            </a:r>
          </a:p>
          <a:p>
            <a:pPr marL="0" indent="0" algn="r" rtl="1">
              <a:buNone/>
            </a:pPr>
            <a:r>
              <a:rPr lang="ar-AE" dirty="0" smtClean="0">
                <a:solidFill>
                  <a:schemeClr val="bg2">
                    <a:lumMod val="75000"/>
                  </a:schemeClr>
                </a:solidFill>
              </a:rPr>
              <a:t>مؤشرات الكفاءة اللغوية </a:t>
            </a:r>
          </a:p>
          <a:p>
            <a:pPr marL="0" indent="0" algn="r" rtl="1">
              <a:buNone/>
            </a:pPr>
            <a:r>
              <a:rPr lang="ar-AE" dirty="0" smtClean="0">
                <a:solidFill>
                  <a:schemeClr val="bg2">
                    <a:lumMod val="75000"/>
                  </a:schemeClr>
                </a:solidFill>
              </a:rPr>
              <a:t>نماذج من مؤشرات الأداء </a:t>
            </a:r>
          </a:p>
          <a:p>
            <a:pPr marL="0" indent="0" algn="r" rtl="1">
              <a:buNone/>
            </a:pPr>
            <a:endParaRPr lang="ar-AE" dirty="0"/>
          </a:p>
          <a:p>
            <a:pPr marL="0" indent="0" algn="r" rtl="1">
              <a:buNone/>
            </a:pPr>
            <a:endParaRPr lang="ar-AE" dirty="0" smtClean="0"/>
          </a:p>
        </p:txBody>
      </p:sp>
    </p:spTree>
    <p:extLst>
      <p:ext uri="{BB962C8B-B14F-4D97-AF65-F5344CB8AC3E}">
        <p14:creationId xmlns:p14="http://schemas.microsoft.com/office/powerpoint/2010/main" val="33427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31"/>
            <a:ext cx="10515600" cy="1411356"/>
          </a:xfrm>
        </p:spPr>
        <p:txBody>
          <a:bodyPr>
            <a:normAutofit/>
          </a:bodyPr>
          <a:lstStyle/>
          <a:p>
            <a:pPr algn="r" rtl="1"/>
            <a:r>
              <a:rPr lang="ar-AE" sz="3600" dirty="0" smtClean="0">
                <a:solidFill>
                  <a:srgbClr val="00B0F0"/>
                </a:solidFill>
              </a:rPr>
              <a:t>الجزء الأول </a:t>
            </a:r>
            <a:br>
              <a:rPr lang="ar-AE" sz="3600" dirty="0" smtClean="0">
                <a:solidFill>
                  <a:srgbClr val="00B0F0"/>
                </a:solidFill>
              </a:rPr>
            </a:br>
            <a:r>
              <a:rPr lang="ar-AE" sz="3600" dirty="0" smtClean="0">
                <a:solidFill>
                  <a:srgbClr val="00B0F0"/>
                </a:solidFill>
              </a:rPr>
              <a:t>معايير الكفاءة اللغوية لكل صف دراسي مقسمة على المهارات الأربعة</a:t>
            </a:r>
            <a:r>
              <a:rPr lang="ar-AE" sz="3600" dirty="0" smtClean="0"/>
              <a:t> </a:t>
            </a:r>
          </a:p>
        </p:txBody>
      </p:sp>
      <p:sp>
        <p:nvSpPr>
          <p:cNvPr id="3" name="Content Placeholder 2"/>
          <p:cNvSpPr>
            <a:spLocks noGrp="1"/>
          </p:cNvSpPr>
          <p:nvPr>
            <p:ph idx="1"/>
          </p:nvPr>
        </p:nvSpPr>
        <p:spPr>
          <a:xfrm>
            <a:off x="838200" y="1600200"/>
            <a:ext cx="10515600" cy="5168347"/>
          </a:xfrm>
        </p:spPr>
        <p:txBody>
          <a:bodyPr/>
          <a:lstStyle/>
          <a:p>
            <a:pPr marL="0" indent="0" algn="r" rtl="1">
              <a:buNone/>
            </a:pPr>
            <a:endParaRPr lang="en-GB" dirty="0"/>
          </a:p>
        </p:txBody>
      </p:sp>
      <p:pic>
        <p:nvPicPr>
          <p:cNvPr id="6" name="Picture 5"/>
          <p:cNvPicPr>
            <a:picLocks noChangeAspect="1"/>
          </p:cNvPicPr>
          <p:nvPr/>
        </p:nvPicPr>
        <p:blipFill>
          <a:blip r:embed="rId2"/>
          <a:stretch>
            <a:fillRect/>
          </a:stretch>
        </p:blipFill>
        <p:spPr>
          <a:xfrm>
            <a:off x="288235" y="1371600"/>
            <a:ext cx="11678477" cy="5396948"/>
          </a:xfrm>
          <a:prstGeom prst="rect">
            <a:avLst/>
          </a:prstGeom>
        </p:spPr>
      </p:pic>
    </p:spTree>
    <p:extLst>
      <p:ext uri="{BB962C8B-B14F-4D97-AF65-F5344CB8AC3E}">
        <p14:creationId xmlns:p14="http://schemas.microsoft.com/office/powerpoint/2010/main" val="17176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297"/>
            <a:ext cx="10515600" cy="1023729"/>
          </a:xfrm>
        </p:spPr>
        <p:txBody>
          <a:bodyPr>
            <a:normAutofit fontScale="90000"/>
          </a:bodyPr>
          <a:lstStyle/>
          <a:p>
            <a:pPr algn="r" rtl="1"/>
            <a:r>
              <a:rPr lang="ar-AE" dirty="0" smtClean="0">
                <a:solidFill>
                  <a:srgbClr val="00B0F0"/>
                </a:solidFill>
              </a:rPr>
              <a:t>الجزء الثاني </a:t>
            </a:r>
            <a:br>
              <a:rPr lang="ar-AE" dirty="0" smtClean="0">
                <a:solidFill>
                  <a:srgbClr val="00B0F0"/>
                </a:solidFill>
              </a:rPr>
            </a:br>
            <a:r>
              <a:rPr lang="ar-AE" sz="4000" dirty="0" smtClean="0">
                <a:solidFill>
                  <a:srgbClr val="00B0F0"/>
                </a:solidFill>
              </a:rPr>
              <a:t>الناتج العام – معايير الكفاءة اللغوية – مؤشرات الأداء لمهارة واحدة  </a:t>
            </a:r>
            <a:endParaRPr lang="en-GB" sz="4000"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566530" y="1371600"/>
            <a:ext cx="11191461" cy="5595730"/>
          </a:xfrm>
          <a:prstGeom prst="rect">
            <a:avLst/>
          </a:prstGeom>
        </p:spPr>
      </p:pic>
    </p:spTree>
    <p:extLst>
      <p:ext uri="{BB962C8B-B14F-4D97-AF65-F5344CB8AC3E}">
        <p14:creationId xmlns:p14="http://schemas.microsoft.com/office/powerpoint/2010/main" val="22289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723"/>
            <a:ext cx="10515600" cy="1123120"/>
          </a:xfrm>
        </p:spPr>
        <p:txBody>
          <a:bodyPr>
            <a:normAutofit fontScale="90000"/>
          </a:bodyPr>
          <a:lstStyle/>
          <a:p>
            <a:pPr algn="r" rtl="1"/>
            <a:r>
              <a:rPr lang="ar-AE" dirty="0" smtClean="0">
                <a:solidFill>
                  <a:srgbClr val="00B0F0"/>
                </a:solidFill>
              </a:rPr>
              <a:t>الجزء الثالث </a:t>
            </a:r>
            <a:br>
              <a:rPr lang="ar-AE" dirty="0" smtClean="0">
                <a:solidFill>
                  <a:srgbClr val="00B0F0"/>
                </a:solidFill>
              </a:rPr>
            </a:br>
            <a:r>
              <a:rPr lang="ar-AE" sz="4000" dirty="0" smtClean="0">
                <a:solidFill>
                  <a:srgbClr val="00B0F0"/>
                </a:solidFill>
              </a:rPr>
              <a:t>الناتج العام – معايير الكفاءة اللغوية – مؤشرات الأداء لسنة دراسية واحدة </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1103244" y="1331844"/>
            <a:ext cx="10250556" cy="5436704"/>
          </a:xfrm>
          <a:prstGeom prst="rect">
            <a:avLst/>
          </a:prstGeom>
        </p:spPr>
      </p:pic>
    </p:spTree>
    <p:extLst>
      <p:ext uri="{BB962C8B-B14F-4D97-AF65-F5344CB8AC3E}">
        <p14:creationId xmlns:p14="http://schemas.microsoft.com/office/powerpoint/2010/main" val="6814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8910"/>
          </a:xfrm>
        </p:spPr>
        <p:txBody>
          <a:bodyPr>
            <a:normAutofit fontScale="90000"/>
          </a:bodyPr>
          <a:lstStyle/>
          <a:p>
            <a:pPr algn="r" rtl="1"/>
            <a:r>
              <a:rPr lang="ar-AE" dirty="0" smtClean="0">
                <a:solidFill>
                  <a:srgbClr val="00B0F0"/>
                </a:solidFill>
              </a:rPr>
              <a:t>بعد دراسة خمس سنوات </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427383" y="974036"/>
            <a:ext cx="11221278" cy="5993294"/>
          </a:xfrm>
          <a:prstGeom prst="rect">
            <a:avLst/>
          </a:prstGeom>
        </p:spPr>
      </p:pic>
    </p:spTree>
    <p:extLst>
      <p:ext uri="{BB962C8B-B14F-4D97-AF65-F5344CB8AC3E}">
        <p14:creationId xmlns:p14="http://schemas.microsoft.com/office/powerpoint/2010/main" val="1057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387626"/>
            <a:ext cx="10889974" cy="6281531"/>
          </a:xfrm>
          <a:prstGeom prst="rect">
            <a:avLst/>
          </a:prstGeom>
        </p:spPr>
      </p:pic>
    </p:spTree>
    <p:extLst>
      <p:ext uri="{BB962C8B-B14F-4D97-AF65-F5344CB8AC3E}">
        <p14:creationId xmlns:p14="http://schemas.microsoft.com/office/powerpoint/2010/main" val="3981448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7078" y="1192696"/>
            <a:ext cx="11479696" cy="5436704"/>
          </a:xfrm>
          <a:prstGeom prst="rect">
            <a:avLst/>
          </a:prstGeom>
        </p:spPr>
      </p:pic>
    </p:spTree>
    <p:extLst>
      <p:ext uri="{BB962C8B-B14F-4D97-AF65-F5344CB8AC3E}">
        <p14:creationId xmlns:p14="http://schemas.microsoft.com/office/powerpoint/2010/main" val="3963923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391</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Symbol</vt:lpstr>
      <vt:lpstr>Times New Roman</vt:lpstr>
      <vt:lpstr>Office Theme</vt:lpstr>
      <vt:lpstr>إطار تعلّم اللغة العربية كلغة ثانية دولة الإمارات العربية المتحدة  2017</vt:lpstr>
      <vt:lpstr>أهداف المحاضرة </vt:lpstr>
      <vt:lpstr>شكل و تقسيم الوثيقة </vt:lpstr>
      <vt:lpstr>الجزء الأول  معايير الكفاءة اللغوية لكل صف دراسي مقسمة على المهارات الأربعة </vt:lpstr>
      <vt:lpstr>الجزء الثاني  الناتج العام – معايير الكفاءة اللغوية – مؤشرات الأداء لمهارة واحدة  </vt:lpstr>
      <vt:lpstr>الجزء الثالث  الناتج العام – معايير الكفاءة اللغوية – مؤشرات الأداء لسنة دراسية واحدة </vt:lpstr>
      <vt:lpstr>بعد دراسة خمس سنوات </vt:lpstr>
      <vt:lpstr>PowerPoint Presentation</vt:lpstr>
      <vt:lpstr>PowerPoint Presentation</vt:lpstr>
      <vt:lpstr>المستوى المتوقع </vt:lpstr>
      <vt:lpstr>الكتابة </vt:lpstr>
      <vt:lpstr>بعد دراسة تسع سنوات </vt:lpstr>
      <vt:lpstr>PowerPoint Presentation</vt:lpstr>
      <vt:lpstr>PowerPoint Presentation</vt:lpstr>
      <vt:lpstr>المستوى المتوقع      الكتابة  </vt:lpstr>
      <vt:lpstr>المثال السابق </vt:lpstr>
      <vt:lpstr>PowerPoint Presentation</vt:lpstr>
      <vt:lpstr>وضع الخطط السنوية والفصلية</vt:lpstr>
      <vt:lpstr>شكراً جزيلاً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إطار المعايير للغة العربية للناطقين بغيرها  2017</dc:title>
  <dc:creator>Ashraf Elbassyouni Sharaf</dc:creator>
  <cp:lastModifiedBy>Ashraf Elbassyouni Sharaf</cp:lastModifiedBy>
  <cp:revision>28</cp:revision>
  <dcterms:created xsi:type="dcterms:W3CDTF">2017-05-05T07:00:31Z</dcterms:created>
  <dcterms:modified xsi:type="dcterms:W3CDTF">2017-05-05T09:32:37Z</dcterms:modified>
</cp:coreProperties>
</file>